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1"/>
  </p:notesMasterIdLst>
  <p:sldIdLst>
    <p:sldId id="288" r:id="rId2"/>
    <p:sldId id="275" r:id="rId3"/>
    <p:sldId id="291" r:id="rId4"/>
    <p:sldId id="282" r:id="rId5"/>
    <p:sldId id="292" r:id="rId6"/>
    <p:sldId id="283" r:id="rId7"/>
    <p:sldId id="290" r:id="rId8"/>
    <p:sldId id="286" r:id="rId9"/>
    <p:sldId id="277" r:id="rId10"/>
  </p:sldIdLst>
  <p:sldSz cx="30275213" cy="42803763"/>
  <p:notesSz cx="6858000" cy="9144000"/>
  <p:defaultTextStyle>
    <a:defPPr>
      <a:defRPr lang="de-DE"/>
    </a:defPPr>
    <a:lvl1pPr marL="0" algn="l" defTabSz="4175882" rtl="0" eaLnBrk="1" latinLnBrk="0" hangingPunct="1">
      <a:defRPr sz="8220" kern="1200">
        <a:solidFill>
          <a:schemeClr val="tx1"/>
        </a:solidFill>
        <a:latin typeface="+mn-lt"/>
        <a:ea typeface="+mn-ea"/>
        <a:cs typeface="+mn-cs"/>
      </a:defRPr>
    </a:lvl1pPr>
    <a:lvl2pPr marL="2087941" algn="l" defTabSz="4175882" rtl="0" eaLnBrk="1" latinLnBrk="0" hangingPunct="1">
      <a:defRPr sz="8220" kern="1200">
        <a:solidFill>
          <a:schemeClr val="tx1"/>
        </a:solidFill>
        <a:latin typeface="+mn-lt"/>
        <a:ea typeface="+mn-ea"/>
        <a:cs typeface="+mn-cs"/>
      </a:defRPr>
    </a:lvl2pPr>
    <a:lvl3pPr marL="4175882" algn="l" defTabSz="4175882" rtl="0" eaLnBrk="1" latinLnBrk="0" hangingPunct="1">
      <a:defRPr sz="8220" kern="1200">
        <a:solidFill>
          <a:schemeClr val="tx1"/>
        </a:solidFill>
        <a:latin typeface="+mn-lt"/>
        <a:ea typeface="+mn-ea"/>
        <a:cs typeface="+mn-cs"/>
      </a:defRPr>
    </a:lvl3pPr>
    <a:lvl4pPr marL="6263823" algn="l" defTabSz="4175882" rtl="0" eaLnBrk="1" latinLnBrk="0" hangingPunct="1">
      <a:defRPr sz="8220" kern="1200">
        <a:solidFill>
          <a:schemeClr val="tx1"/>
        </a:solidFill>
        <a:latin typeface="+mn-lt"/>
        <a:ea typeface="+mn-ea"/>
        <a:cs typeface="+mn-cs"/>
      </a:defRPr>
    </a:lvl4pPr>
    <a:lvl5pPr marL="8351764" algn="l" defTabSz="4175882" rtl="0" eaLnBrk="1" latinLnBrk="0" hangingPunct="1">
      <a:defRPr sz="8220" kern="1200">
        <a:solidFill>
          <a:schemeClr val="tx1"/>
        </a:solidFill>
        <a:latin typeface="+mn-lt"/>
        <a:ea typeface="+mn-ea"/>
        <a:cs typeface="+mn-cs"/>
      </a:defRPr>
    </a:lvl5pPr>
    <a:lvl6pPr marL="10439705" algn="l" defTabSz="4175882" rtl="0" eaLnBrk="1" latinLnBrk="0" hangingPunct="1">
      <a:defRPr sz="8220" kern="1200">
        <a:solidFill>
          <a:schemeClr val="tx1"/>
        </a:solidFill>
        <a:latin typeface="+mn-lt"/>
        <a:ea typeface="+mn-ea"/>
        <a:cs typeface="+mn-cs"/>
      </a:defRPr>
    </a:lvl6pPr>
    <a:lvl7pPr marL="12527646" algn="l" defTabSz="4175882" rtl="0" eaLnBrk="1" latinLnBrk="0" hangingPunct="1">
      <a:defRPr sz="8220" kern="1200">
        <a:solidFill>
          <a:schemeClr val="tx1"/>
        </a:solidFill>
        <a:latin typeface="+mn-lt"/>
        <a:ea typeface="+mn-ea"/>
        <a:cs typeface="+mn-cs"/>
      </a:defRPr>
    </a:lvl7pPr>
    <a:lvl8pPr marL="14615587" algn="l" defTabSz="4175882" rtl="0" eaLnBrk="1" latinLnBrk="0" hangingPunct="1">
      <a:defRPr sz="8220" kern="1200">
        <a:solidFill>
          <a:schemeClr val="tx1"/>
        </a:solidFill>
        <a:latin typeface="+mn-lt"/>
        <a:ea typeface="+mn-ea"/>
        <a:cs typeface="+mn-cs"/>
      </a:defRPr>
    </a:lvl8pPr>
    <a:lvl9pPr marL="16703528" algn="l" defTabSz="4175882" rtl="0" eaLnBrk="1" latinLnBrk="0" hangingPunct="1">
      <a:defRPr sz="82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504" userDrawn="1">
          <p15:clr>
            <a:srgbClr val="A4A3A4"/>
          </p15:clr>
        </p15:guide>
        <p15:guide id="2" pos="95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3B38"/>
    <a:srgbClr val="70AD45"/>
    <a:srgbClr val="005796"/>
    <a:srgbClr val="E27125"/>
    <a:srgbClr val="70AD47"/>
    <a:srgbClr val="437587"/>
    <a:srgbClr val="B9B834"/>
    <a:srgbClr val="E271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482"/>
  </p:normalViewPr>
  <p:slideViewPr>
    <p:cSldViewPr snapToGrid="0" snapToObjects="1">
      <p:cViewPr>
        <p:scale>
          <a:sx n="40" d="100"/>
          <a:sy n="40" d="100"/>
        </p:scale>
        <p:origin x="198" y="-5760"/>
      </p:cViewPr>
      <p:guideLst>
        <p:guide orient="horz" pos="13504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B8F77-41C5-5F4C-B29A-CB5B9E05BF48}" type="datetimeFigureOut">
              <a:rPr lang="de-DE" smtClean="0"/>
              <a:t>03.11.2022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C3D2D-AECB-5A4C-BFBE-34D2D2EBF9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4107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C3D2D-AECB-5A4C-BFBE-34D2D2EBF9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1422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C3D2D-AECB-5A4C-BFBE-34D2D2EBF9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4169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C3D2D-AECB-5A4C-BFBE-34D2D2EBF9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9124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C3D2D-AECB-5A4C-BFBE-34D2D2EBF9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2193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F3F0-4826-8A43-A940-2E32A752540E}" type="datetimeFigureOut">
              <a:rPr lang="de-DE" smtClean="0"/>
              <a:t>03.11.2022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A822-ABE6-0347-B7C8-98035062C32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F3F0-4826-8A43-A940-2E32A752540E}" type="datetimeFigureOut">
              <a:rPr lang="de-DE" smtClean="0"/>
              <a:t>03.11.2022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A822-ABE6-0347-B7C8-98035062C32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F3F0-4826-8A43-A940-2E32A752540E}" type="datetimeFigureOut">
              <a:rPr lang="de-DE" smtClean="0"/>
              <a:t>03.11.2022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A822-ABE6-0347-B7C8-98035062C32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F3F0-4826-8A43-A940-2E32A752540E}" type="datetimeFigureOut">
              <a:rPr lang="de-DE" smtClean="0"/>
              <a:t>03.11.2022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A822-ABE6-0347-B7C8-98035062C32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F3F0-4826-8A43-A940-2E32A752540E}" type="datetimeFigureOut">
              <a:rPr lang="de-DE" smtClean="0"/>
              <a:t>03.11.2022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A822-ABE6-0347-B7C8-98035062C32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F3F0-4826-8A43-A940-2E32A752540E}" type="datetimeFigureOut">
              <a:rPr lang="de-DE" smtClean="0"/>
              <a:t>03.11.2022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A822-ABE6-0347-B7C8-98035062C32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F3F0-4826-8A43-A940-2E32A752540E}" type="datetimeFigureOut">
              <a:rPr lang="de-DE" smtClean="0"/>
              <a:t>03.11.2022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A822-ABE6-0347-B7C8-98035062C32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F3F0-4826-8A43-A940-2E32A752540E}" type="datetimeFigureOut">
              <a:rPr lang="de-DE" smtClean="0"/>
              <a:t>03.11.2022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A822-ABE6-0347-B7C8-98035062C32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F3F0-4826-8A43-A940-2E32A752540E}" type="datetimeFigureOut">
              <a:rPr lang="de-DE" smtClean="0"/>
              <a:t>03.11.2022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A822-ABE6-0347-B7C8-98035062C32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1" userDrawn="1">
          <p15:clr>
            <a:srgbClr val="FBAE40"/>
          </p15:clr>
        </p15:guide>
        <p15:guide id="2" pos="953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F3F0-4826-8A43-A940-2E32A752540E}" type="datetimeFigureOut">
              <a:rPr lang="de-DE" smtClean="0"/>
              <a:t>03.11.2022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A822-ABE6-0347-B7C8-98035062C32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F3F0-4826-8A43-A940-2E32A752540E}" type="datetimeFigureOut">
              <a:rPr lang="de-DE" smtClean="0"/>
              <a:t>03.11.2022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A822-ABE6-0347-B7C8-98035062C32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CF3F0-4826-8A43-A940-2E32A752540E}" type="datetimeFigureOut">
              <a:rPr lang="de-DE" smtClean="0"/>
              <a:t>03.11.2022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AA822-ABE6-0347-B7C8-98035062C3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402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tiff"/><Relationship Id="rId7" Type="http://schemas.openxmlformats.org/officeDocument/2006/relationships/image" Target="../media/image6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11" Type="http://schemas.openxmlformats.org/officeDocument/2006/relationships/image" Target="../media/image10.jpeg"/><Relationship Id="rId5" Type="http://schemas.openxmlformats.org/officeDocument/2006/relationships/image" Target="../media/image4.tiff"/><Relationship Id="rId10" Type="http://schemas.openxmlformats.org/officeDocument/2006/relationships/image" Target="../media/image9.jpeg"/><Relationship Id="rId4" Type="http://schemas.openxmlformats.org/officeDocument/2006/relationships/image" Target="../media/image3.tiff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"/><Relationship Id="rId3" Type="http://schemas.openxmlformats.org/officeDocument/2006/relationships/image" Target="../media/image11.ti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iff"/><Relationship Id="rId13" Type="http://schemas.openxmlformats.org/officeDocument/2006/relationships/image" Target="../media/image28.jpeg"/><Relationship Id="rId3" Type="http://schemas.openxmlformats.org/officeDocument/2006/relationships/image" Target="../media/image18.tiff"/><Relationship Id="rId7" Type="http://schemas.openxmlformats.org/officeDocument/2006/relationships/image" Target="../media/image22.tiff"/><Relationship Id="rId12" Type="http://schemas.openxmlformats.org/officeDocument/2006/relationships/image" Target="../media/image27.jpe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tiff"/><Relationship Id="rId11" Type="http://schemas.openxmlformats.org/officeDocument/2006/relationships/image" Target="../media/image26.jpeg"/><Relationship Id="rId5" Type="http://schemas.openxmlformats.org/officeDocument/2006/relationships/image" Target="../media/image20.tiff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4" Type="http://schemas.openxmlformats.org/officeDocument/2006/relationships/image" Target="../media/image19.tiff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"/><Relationship Id="rId3" Type="http://schemas.openxmlformats.org/officeDocument/2006/relationships/image" Target="../media/image11.ti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32.tiff"/><Relationship Id="rId7" Type="http://schemas.openxmlformats.org/officeDocument/2006/relationships/image" Target="../media/image36.tiff"/><Relationship Id="rId12" Type="http://schemas.openxmlformats.org/officeDocument/2006/relationships/image" Target="../media/image41.jpeg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tiff"/><Relationship Id="rId11" Type="http://schemas.openxmlformats.org/officeDocument/2006/relationships/image" Target="../media/image40.jpeg"/><Relationship Id="rId5" Type="http://schemas.openxmlformats.org/officeDocument/2006/relationships/image" Target="../media/image34.tiff"/><Relationship Id="rId10" Type="http://schemas.openxmlformats.org/officeDocument/2006/relationships/image" Target="../media/image39.jpeg"/><Relationship Id="rId4" Type="http://schemas.openxmlformats.org/officeDocument/2006/relationships/image" Target="../media/image33.tiff"/><Relationship Id="rId9" Type="http://schemas.openxmlformats.org/officeDocument/2006/relationships/image" Target="../media/image3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tif"/><Relationship Id="rId9" Type="http://schemas.openxmlformats.org/officeDocument/2006/relationships/image" Target="../media/image16.t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tif"/><Relationship Id="rId9" Type="http://schemas.openxmlformats.org/officeDocument/2006/relationships/image" Target="../media/image16.t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39" y="6285051"/>
            <a:ext cx="5652000" cy="359924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893" y="6331258"/>
            <a:ext cx="5652000" cy="359924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8297" y="6532890"/>
            <a:ext cx="5652000" cy="359924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3701" y="6532890"/>
            <a:ext cx="5652000" cy="3599245"/>
          </a:xfrm>
          <a:prstGeom prst="rect">
            <a:avLst/>
          </a:prstGeom>
        </p:spPr>
      </p:pic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1212303" y="3706178"/>
            <a:ext cx="21933762" cy="378440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0595" kern="0" dirty="0">
                <a:solidFill>
                  <a:srgbClr val="0044AA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A-Subproject logos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E6501D49-941D-4332-95CB-DF56C408F3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39" y="10611022"/>
            <a:ext cx="5652000" cy="3599237"/>
          </a:xfrm>
          <a:prstGeom prst="rect">
            <a:avLst/>
          </a:prstGeom>
        </p:spPr>
      </p:pic>
      <p:sp>
        <p:nvSpPr>
          <p:cNvPr id="25" name="Rectangle 3">
            <a:extLst>
              <a:ext uri="{FF2B5EF4-FFF2-40B4-BE49-F238E27FC236}">
                <a16:creationId xmlns:a16="http://schemas.microsoft.com/office/drawing/2014/main" id="{336BC48D-6488-48E7-B4B1-A8982C43FCA8}"/>
              </a:ext>
            </a:extLst>
          </p:cNvPr>
          <p:cNvSpPr txBox="1">
            <a:spLocks noChangeArrowheads="1"/>
          </p:cNvSpPr>
          <p:nvPr/>
        </p:nvSpPr>
        <p:spPr>
          <a:xfrm>
            <a:off x="1167084" y="15958399"/>
            <a:ext cx="21933762" cy="378440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de-DE" sz="7946" kern="0" dirty="0">
                <a:solidFill>
                  <a:srgbClr val="0044AA"/>
                </a:solidFill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Position </a:t>
            </a:r>
            <a:r>
              <a:rPr lang="de-DE" sz="7946" kern="0" dirty="0" err="1">
                <a:solidFill>
                  <a:srgbClr val="0044AA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within</a:t>
            </a:r>
            <a:r>
              <a:rPr lang="de-DE" sz="7946" kern="0" dirty="0">
                <a:solidFill>
                  <a:srgbClr val="0044AA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7946" kern="0" dirty="0" err="1">
                <a:solidFill>
                  <a:srgbClr val="0044AA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</a:t>
            </a:r>
            <a:r>
              <a:rPr lang="de-DE" sz="7946" kern="0" dirty="0">
                <a:solidFill>
                  <a:srgbClr val="0044AA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SFB/ Interaction </a:t>
            </a:r>
            <a:r>
              <a:rPr lang="de-DE" sz="7946" kern="0" dirty="0" err="1">
                <a:solidFill>
                  <a:srgbClr val="0044AA"/>
                </a:solidFill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button</a:t>
            </a:r>
            <a:endParaRPr lang="de-DE" sz="7946" kern="0" dirty="0">
              <a:solidFill>
                <a:srgbClr val="0044AA"/>
              </a:solidFill>
              <a:latin typeface="Arial" panose="020B0604020202020204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/>
            <a:endParaRPr lang="de-DE" sz="10595" kern="0" dirty="0">
              <a:solidFill>
                <a:srgbClr val="0044AA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27" name="Grafik 26" descr="Ein Bild, das Text, Elektronik enthält.&#10;&#10;Automatisch generierte Beschreibung">
            <a:extLst>
              <a:ext uri="{FF2B5EF4-FFF2-40B4-BE49-F238E27FC236}">
                <a16:creationId xmlns:a16="http://schemas.microsoft.com/office/drawing/2014/main" id="{0324772D-B202-42A3-BBC3-2BD705A2700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90"/>
          <a:stretch/>
        </p:blipFill>
        <p:spPr>
          <a:xfrm>
            <a:off x="1792727" y="18736297"/>
            <a:ext cx="7368295" cy="7200000"/>
          </a:xfrm>
          <a:prstGeom prst="rect">
            <a:avLst/>
          </a:prstGeom>
        </p:spPr>
      </p:pic>
      <p:pic>
        <p:nvPicPr>
          <p:cNvPr id="29" name="Grafik 28" descr="Ein Bild, das Text, Elektronik enthält.&#10;&#10;Automatisch generierte Beschreibung">
            <a:extLst>
              <a:ext uri="{FF2B5EF4-FFF2-40B4-BE49-F238E27FC236}">
                <a16:creationId xmlns:a16="http://schemas.microsoft.com/office/drawing/2014/main" id="{1842880C-AE15-4055-A089-AA5303AF0A6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90"/>
          <a:stretch/>
        </p:blipFill>
        <p:spPr>
          <a:xfrm>
            <a:off x="11567696" y="18773105"/>
            <a:ext cx="7367850" cy="7200000"/>
          </a:xfrm>
          <a:prstGeom prst="rect">
            <a:avLst/>
          </a:prstGeom>
        </p:spPr>
      </p:pic>
      <p:pic>
        <p:nvPicPr>
          <p:cNvPr id="30" name="Grafik 29" descr="Ein Bild, das Text, Elektronik enthält.&#10;&#10;Automatisch generierte Beschreibung">
            <a:extLst>
              <a:ext uri="{FF2B5EF4-FFF2-40B4-BE49-F238E27FC236}">
                <a16:creationId xmlns:a16="http://schemas.microsoft.com/office/drawing/2014/main" id="{46B46D2A-5CAF-44EB-9B3E-010BCD08101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3"/>
          <a:stretch/>
        </p:blipFill>
        <p:spPr>
          <a:xfrm>
            <a:off x="21476802" y="18650783"/>
            <a:ext cx="7279540" cy="7200000"/>
          </a:xfrm>
          <a:prstGeom prst="rect">
            <a:avLst/>
          </a:prstGeom>
        </p:spPr>
      </p:pic>
      <p:pic>
        <p:nvPicPr>
          <p:cNvPr id="31" name="Grafik 30" descr="Ein Bild, das Text, Elektronik enthält.&#10;&#10;Automatisch generierte Beschreibung">
            <a:extLst>
              <a:ext uri="{FF2B5EF4-FFF2-40B4-BE49-F238E27FC236}">
                <a16:creationId xmlns:a16="http://schemas.microsoft.com/office/drawing/2014/main" id="{622299F9-2452-4A6F-A5AF-4555BF65AED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3"/>
          <a:stretch/>
        </p:blipFill>
        <p:spPr>
          <a:xfrm>
            <a:off x="1895387" y="28749685"/>
            <a:ext cx="7303302" cy="720000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596DE643-97DB-4F57-A348-DE2FE99D8B7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3"/>
          <a:stretch/>
        </p:blipFill>
        <p:spPr>
          <a:xfrm>
            <a:off x="11686969" y="28749685"/>
            <a:ext cx="7290763" cy="7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49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777607" y="540001"/>
            <a:ext cx="187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/>
              <a:t>Project Title</a:t>
            </a:r>
          </a:p>
        </p:txBody>
      </p:sp>
      <p:sp>
        <p:nvSpPr>
          <p:cNvPr id="3" name="Rechteck 2"/>
          <p:cNvSpPr/>
          <p:nvPr/>
        </p:nvSpPr>
        <p:spPr>
          <a:xfrm>
            <a:off x="6137607" y="2316501"/>
            <a:ext cx="1800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de-DE" sz="4400" b="1" dirty="0">
                <a:latin typeface="Arial" charset="0"/>
                <a:ea typeface="ＭＳ 明朝" charset="-128"/>
                <a:cs typeface="Times New Roman" charset="0"/>
              </a:rPr>
              <a:t>PI</a:t>
            </a:r>
            <a:r>
              <a:rPr lang="de-DE" sz="4400" b="1" baseline="30000" dirty="0">
                <a:latin typeface="Arial" charset="0"/>
                <a:ea typeface="ＭＳ 明朝" charset="-128"/>
                <a:cs typeface="Times New Roman" charset="0"/>
              </a:rPr>
              <a:t>1</a:t>
            </a:r>
            <a:r>
              <a:rPr lang="de-DE" sz="4400" b="1" dirty="0">
                <a:latin typeface="Arial" charset="0"/>
                <a:ea typeface="ＭＳ 明朝" charset="-128"/>
                <a:cs typeface="Times New Roman" charset="0"/>
              </a:rPr>
              <a:t>,</a:t>
            </a:r>
            <a:r>
              <a:rPr lang="de-DE" sz="4400" b="1" baseline="30000" dirty="0">
                <a:latin typeface="Arial" charset="0"/>
                <a:ea typeface="ＭＳ 明朝" charset="-128"/>
                <a:cs typeface="Times New Roman" charset="0"/>
              </a:rPr>
              <a:t> </a:t>
            </a:r>
            <a:r>
              <a:rPr lang="de-DE" sz="4400" b="1" dirty="0">
                <a:latin typeface="Arial" charset="0"/>
                <a:ea typeface="ＭＳ 明朝" charset="-128"/>
                <a:cs typeface="Times New Roman" charset="0"/>
              </a:rPr>
              <a:t>PI</a:t>
            </a:r>
            <a:r>
              <a:rPr lang="de-DE" sz="4400" b="1" baseline="30000" dirty="0">
                <a:latin typeface="Arial" charset="0"/>
                <a:ea typeface="ＭＳ 明朝" charset="-128"/>
                <a:cs typeface="Times New Roman" charset="0"/>
              </a:rPr>
              <a:t>2</a:t>
            </a:r>
            <a:r>
              <a:rPr lang="de-DE" sz="4400" b="1" dirty="0">
                <a:latin typeface="Arial" charset="0"/>
                <a:ea typeface="ＭＳ 明朝" charset="-128"/>
                <a:cs typeface="Times New Roman" charset="0"/>
              </a:rPr>
              <a:t> ,PI</a:t>
            </a:r>
            <a:r>
              <a:rPr lang="de-DE" sz="4400" b="1" baseline="30000" dirty="0">
                <a:latin typeface="Arial" charset="0"/>
                <a:ea typeface="ＭＳ 明朝" charset="-128"/>
                <a:cs typeface="Times New Roman" charset="0"/>
              </a:rPr>
              <a:t>3</a:t>
            </a:r>
            <a:r>
              <a:rPr lang="de-DE" sz="4400" b="1" dirty="0">
                <a:latin typeface="Arial" charset="0"/>
                <a:ea typeface="ＭＳ 明朝" charset="-128"/>
                <a:cs typeface="Times New Roman" charset="0"/>
              </a:rPr>
              <a:t>, PhD</a:t>
            </a:r>
            <a:r>
              <a:rPr lang="de-DE" sz="4400" b="1" baseline="30000" dirty="0">
                <a:latin typeface="Arial" charset="0"/>
                <a:ea typeface="ＭＳ 明朝" charset="-128"/>
                <a:cs typeface="Times New Roman" charset="0"/>
              </a:rPr>
              <a:t>1</a:t>
            </a:r>
            <a:r>
              <a:rPr lang="de-DE" sz="4400" b="1" dirty="0">
                <a:latin typeface="Arial" charset="0"/>
                <a:ea typeface="ＭＳ 明朝" charset="-128"/>
                <a:cs typeface="Times New Roman" charset="0"/>
              </a:rPr>
              <a:t>,</a:t>
            </a:r>
            <a:r>
              <a:rPr lang="de-DE" sz="4400" b="1" baseline="30000" dirty="0">
                <a:latin typeface="Arial" charset="0"/>
                <a:ea typeface="ＭＳ 明朝" charset="-128"/>
                <a:cs typeface="Times New Roman" charset="0"/>
              </a:rPr>
              <a:t> </a:t>
            </a:r>
            <a:r>
              <a:rPr lang="de-DE" sz="4400" b="1" dirty="0">
                <a:latin typeface="Arial" charset="0"/>
                <a:ea typeface="ＭＳ 明朝" charset="-128"/>
                <a:cs typeface="Times New Roman" charset="0"/>
              </a:rPr>
              <a:t>PhD</a:t>
            </a:r>
            <a:r>
              <a:rPr lang="de-DE" sz="4400" b="1" baseline="30000" dirty="0">
                <a:latin typeface="Arial" charset="0"/>
                <a:ea typeface="ＭＳ 明朝" charset="-128"/>
                <a:cs typeface="Times New Roman" charset="0"/>
              </a:rPr>
              <a:t>2</a:t>
            </a:r>
            <a:r>
              <a:rPr lang="de-DE" sz="4400" b="1" dirty="0">
                <a:latin typeface="Arial" charset="0"/>
                <a:ea typeface="ＭＳ 明朝" charset="-128"/>
                <a:cs typeface="Times New Roman" charset="0"/>
              </a:rPr>
              <a:t>, PhD</a:t>
            </a:r>
            <a:r>
              <a:rPr lang="de-DE" sz="4400" b="1" baseline="30000" dirty="0">
                <a:latin typeface="Arial" charset="0"/>
                <a:ea typeface="ＭＳ 明朝" charset="-128"/>
                <a:cs typeface="Times New Roman" charset="0"/>
              </a:rPr>
              <a:t>3 </a:t>
            </a:r>
          </a:p>
        </p:txBody>
      </p:sp>
      <p:sp>
        <p:nvSpPr>
          <p:cNvPr id="11" name="Rechteck 10"/>
          <p:cNvSpPr/>
          <p:nvPr/>
        </p:nvSpPr>
        <p:spPr>
          <a:xfrm>
            <a:off x="6137607" y="3108116"/>
            <a:ext cx="18000000" cy="2177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de-DE" sz="3200" b="1" baseline="30000" dirty="0">
                <a:latin typeface="Arial" charset="0"/>
                <a:ea typeface="ＭＳ 明朝" charset="-128"/>
                <a:cs typeface="Times New Roman" charset="0"/>
              </a:rPr>
              <a:t>1</a:t>
            </a:r>
            <a:r>
              <a:rPr lang="de-DE" sz="3200" dirty="0">
                <a:latin typeface="Arial" charset="0"/>
                <a:ea typeface="ＭＳ 明朝" charset="-128"/>
                <a:cs typeface="Times New Roman" charset="0"/>
              </a:rPr>
              <a:t>Institute, University</a:t>
            </a:r>
          </a:p>
          <a:p>
            <a:pPr algn="ctr">
              <a:spcAft>
                <a:spcPts val="300"/>
              </a:spcAft>
            </a:pPr>
            <a:r>
              <a:rPr lang="de-DE" sz="3200" baseline="30000" dirty="0">
                <a:latin typeface="Arial" charset="0"/>
                <a:ea typeface="ＭＳ 明朝" charset="-128"/>
                <a:cs typeface="Times New Roman" charset="0"/>
              </a:rPr>
              <a:t>2</a:t>
            </a:r>
            <a:r>
              <a:rPr lang="de-DE" sz="3200" dirty="0">
                <a:latin typeface="Arial" charset="0"/>
                <a:ea typeface="ＭＳ 明朝" charset="-128"/>
                <a:cs typeface="Times New Roman" charset="0"/>
              </a:rPr>
              <a:t>Institute, University</a:t>
            </a:r>
          </a:p>
          <a:p>
            <a:pPr algn="ctr">
              <a:spcAft>
                <a:spcPts val="300"/>
              </a:spcAft>
            </a:pPr>
            <a:r>
              <a:rPr lang="de-DE" sz="3200" baseline="30000" dirty="0">
                <a:latin typeface="Arial" charset="0"/>
                <a:ea typeface="ＭＳ 明朝" charset="-128"/>
                <a:cs typeface="Times New Roman" charset="0"/>
              </a:rPr>
              <a:t>3</a:t>
            </a:r>
            <a:r>
              <a:rPr lang="de-DE" sz="3200" dirty="0">
                <a:latin typeface="Arial" charset="0"/>
                <a:ea typeface="ＭＳ 明朝" charset="-128"/>
                <a:cs typeface="Times New Roman" charset="0"/>
              </a:rPr>
              <a:t>Institute, University</a:t>
            </a:r>
          </a:p>
          <a:p>
            <a:pPr algn="ctr">
              <a:spcAft>
                <a:spcPts val="300"/>
              </a:spcAft>
            </a:pPr>
            <a:endParaRPr lang="de-DE" sz="3200" dirty="0">
              <a:latin typeface="Arial" charset="0"/>
              <a:ea typeface="ＭＳ 明朝" charset="-128"/>
              <a:cs typeface="Times New Roman" charset="0"/>
            </a:endParaRPr>
          </a:p>
        </p:txBody>
      </p:sp>
      <p:grpSp>
        <p:nvGrpSpPr>
          <p:cNvPr id="4" name="Gruppierung 3"/>
          <p:cNvGrpSpPr/>
          <p:nvPr/>
        </p:nvGrpSpPr>
        <p:grpSpPr>
          <a:xfrm>
            <a:off x="557607" y="5196500"/>
            <a:ext cx="29160000" cy="1080000"/>
            <a:chOff x="557607" y="5196500"/>
            <a:chExt cx="29160000" cy="1080000"/>
          </a:xfrm>
        </p:grpSpPr>
        <p:sp>
          <p:nvSpPr>
            <p:cNvPr id="13" name="Abgerundetes Rechteck 12"/>
            <p:cNvSpPr/>
            <p:nvPr/>
          </p:nvSpPr>
          <p:spPr>
            <a:xfrm>
              <a:off x="557607" y="5196500"/>
              <a:ext cx="14400000" cy="1080000"/>
            </a:xfrm>
            <a:prstGeom prst="roundRect">
              <a:avLst/>
            </a:prstGeom>
            <a:solidFill>
              <a:srgbClr val="E27126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6600" dirty="0">
                  <a:solidFill>
                    <a:schemeClr val="bg1"/>
                  </a:solidFill>
                </a:rPr>
                <a:t>Summary/</a:t>
              </a:r>
              <a:r>
                <a:rPr lang="de-DE" sz="6600" dirty="0" err="1">
                  <a:solidFill>
                    <a:schemeClr val="bg1"/>
                  </a:solidFill>
                </a:rPr>
                <a:t>Overview</a:t>
              </a:r>
              <a:endParaRPr lang="de-DE" sz="6600" dirty="0">
                <a:solidFill>
                  <a:schemeClr val="bg1"/>
                </a:solidFill>
              </a:endParaRPr>
            </a:p>
          </p:txBody>
        </p:sp>
        <p:sp>
          <p:nvSpPr>
            <p:cNvPr id="14" name="Abgerundetes Rechteck 13"/>
            <p:cNvSpPr/>
            <p:nvPr/>
          </p:nvSpPr>
          <p:spPr>
            <a:xfrm>
              <a:off x="15317607" y="5196500"/>
              <a:ext cx="14400000" cy="1080000"/>
            </a:xfrm>
            <a:prstGeom prst="roundRect">
              <a:avLst/>
            </a:prstGeom>
            <a:solidFill>
              <a:srgbClr val="E27126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>
                  <a:solidFill>
                    <a:schemeClr val="bg1"/>
                  </a:solidFill>
                </a:rPr>
                <a:t>Main results/Preliminary work</a:t>
              </a:r>
              <a:endParaRPr lang="de-DE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Abgerundetes Rechteck 18"/>
          <p:cNvSpPr/>
          <p:nvPr/>
        </p:nvSpPr>
        <p:spPr>
          <a:xfrm>
            <a:off x="15317607" y="30824256"/>
            <a:ext cx="14400000" cy="1080000"/>
          </a:xfrm>
          <a:prstGeom prst="roundRect">
            <a:avLst/>
          </a:prstGeom>
          <a:solidFill>
            <a:srgbClr val="E27126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Position within the SFB</a:t>
            </a:r>
            <a:endParaRPr lang="de-DE" sz="6600" dirty="0">
              <a:solidFill>
                <a:schemeClr val="bg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557607" y="6334363"/>
            <a:ext cx="14400000" cy="8280000"/>
          </a:xfrm>
          <a:prstGeom prst="roundRect">
            <a:avLst>
              <a:gd name="adj" fmla="val 2922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de-DE" sz="3200" dirty="0"/>
              <a:t>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</a:t>
            </a:r>
          </a:p>
          <a:p>
            <a:pPr fontAlgn="t"/>
            <a:r>
              <a:rPr lang="de-DE" sz="3200" dirty="0"/>
              <a:t>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</a:t>
            </a:r>
          </a:p>
          <a:p>
            <a:r>
              <a:rPr lang="de-DE" sz="3200" dirty="0"/>
              <a:t>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</a:t>
            </a:r>
          </a:p>
          <a:p>
            <a:pPr algn="ctr"/>
            <a:endParaRPr lang="de-DE" dirty="0"/>
          </a:p>
        </p:txBody>
      </p:sp>
      <p:sp>
        <p:nvSpPr>
          <p:cNvPr id="21" name="Abgerundetes Rechteck 20"/>
          <p:cNvSpPr/>
          <p:nvPr/>
        </p:nvSpPr>
        <p:spPr>
          <a:xfrm>
            <a:off x="15382554" y="6334363"/>
            <a:ext cx="14400000" cy="8280000"/>
          </a:xfrm>
          <a:prstGeom prst="roundRect">
            <a:avLst>
              <a:gd name="adj" fmla="val 2922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de-DE" sz="3200" dirty="0"/>
              <a:t>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</a:t>
            </a:r>
          </a:p>
          <a:p>
            <a:r>
              <a:rPr lang="de-DE" sz="3200" dirty="0"/>
              <a:t>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</a:t>
            </a:r>
          </a:p>
          <a:p>
            <a:r>
              <a:rPr lang="de-DE" sz="3200" dirty="0"/>
              <a:t>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</a:t>
            </a:r>
          </a:p>
          <a:p>
            <a:pPr algn="ctr"/>
            <a:endParaRPr lang="de-DE" dirty="0"/>
          </a:p>
        </p:txBody>
      </p:sp>
      <p:sp>
        <p:nvSpPr>
          <p:cNvPr id="22" name="Abgerundetes Rechteck 21"/>
          <p:cNvSpPr/>
          <p:nvPr/>
        </p:nvSpPr>
        <p:spPr>
          <a:xfrm>
            <a:off x="557607" y="16287273"/>
            <a:ext cx="14400000" cy="23064583"/>
          </a:xfrm>
          <a:prstGeom prst="roundRect">
            <a:avLst>
              <a:gd name="adj" fmla="val 2922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de-DE" sz="3200" dirty="0"/>
              <a:t>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</a:t>
            </a:r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pPr fontAlgn="t"/>
            <a:r>
              <a:rPr lang="de-DE" sz="3200" dirty="0"/>
              <a:t>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</a:t>
            </a:r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r>
              <a:rPr lang="de-DE" sz="3200" dirty="0"/>
              <a:t>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</a:t>
            </a:r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r>
              <a:rPr lang="de-DE" sz="3200" dirty="0"/>
              <a:t>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</a:t>
            </a:r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pPr algn="ctr"/>
            <a:endParaRPr lang="de-DE" sz="3200" dirty="0"/>
          </a:p>
        </p:txBody>
      </p:sp>
      <p:sp>
        <p:nvSpPr>
          <p:cNvPr id="24" name="Abgerundetes Rechteck 23"/>
          <p:cNvSpPr/>
          <p:nvPr/>
        </p:nvSpPr>
        <p:spPr>
          <a:xfrm>
            <a:off x="21749500" y="32046457"/>
            <a:ext cx="8033054" cy="7001763"/>
          </a:xfrm>
          <a:prstGeom prst="roundRect">
            <a:avLst>
              <a:gd name="adj" fmla="val 2922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457200" indent="-457200">
              <a:buFont typeface="Arial" charset="0"/>
              <a:buChar char="•"/>
            </a:pPr>
            <a:r>
              <a:rPr lang="de-DE" sz="3200" dirty="0"/>
              <a:t>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</a:t>
            </a:r>
          </a:p>
          <a:p>
            <a:pPr marL="457200" indent="-457200">
              <a:buFont typeface="Arial" charset="0"/>
              <a:buChar char="•"/>
            </a:pPr>
            <a:endParaRPr lang="de-DE" sz="3200" dirty="0"/>
          </a:p>
          <a:p>
            <a:pPr marL="457200" indent="-457200">
              <a:buFont typeface="Arial" charset="0"/>
              <a:buChar char="•"/>
            </a:pPr>
            <a:r>
              <a:rPr lang="de-DE" sz="3200" dirty="0"/>
              <a:t>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</a:t>
            </a:r>
          </a:p>
          <a:p>
            <a:pPr marL="457200" indent="-457200">
              <a:buFont typeface="Arial" charset="0"/>
              <a:buChar char="•"/>
            </a:pPr>
            <a:endParaRPr lang="de-DE" sz="3200" dirty="0"/>
          </a:p>
          <a:p>
            <a:pPr marL="457200" indent="-457200">
              <a:buFont typeface="Arial" charset="0"/>
              <a:buChar char="•"/>
            </a:pPr>
            <a:r>
              <a:rPr lang="de-DE" sz="3200" dirty="0"/>
              <a:t>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</a:t>
            </a:r>
          </a:p>
          <a:p>
            <a:pPr algn="ctr"/>
            <a:endParaRPr lang="de-DE" dirty="0"/>
          </a:p>
        </p:txBody>
      </p:sp>
      <p:grpSp>
        <p:nvGrpSpPr>
          <p:cNvPr id="5" name="Gruppierung 4"/>
          <p:cNvGrpSpPr/>
          <p:nvPr/>
        </p:nvGrpSpPr>
        <p:grpSpPr>
          <a:xfrm>
            <a:off x="557607" y="15033671"/>
            <a:ext cx="29160000" cy="1080000"/>
            <a:chOff x="557607" y="15033671"/>
            <a:chExt cx="29160000" cy="1080000"/>
          </a:xfrm>
        </p:grpSpPr>
        <p:sp>
          <p:nvSpPr>
            <p:cNvPr id="17" name="Abgerundetes Rechteck 16"/>
            <p:cNvSpPr/>
            <p:nvPr/>
          </p:nvSpPr>
          <p:spPr>
            <a:xfrm>
              <a:off x="557607" y="15033671"/>
              <a:ext cx="14400000" cy="1080000"/>
            </a:xfrm>
            <a:prstGeom prst="roundRect">
              <a:avLst/>
            </a:prstGeom>
            <a:solidFill>
              <a:srgbClr val="E27126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6600" dirty="0">
                  <a:solidFill>
                    <a:schemeClr val="bg1"/>
                  </a:solidFill>
                </a:rPr>
                <a:t>Work </a:t>
              </a:r>
              <a:r>
                <a:rPr lang="de-DE" sz="6600" dirty="0" err="1">
                  <a:solidFill>
                    <a:schemeClr val="bg1"/>
                  </a:solidFill>
                </a:rPr>
                <a:t>packages</a:t>
              </a:r>
              <a:r>
                <a:rPr lang="de-DE" sz="6600" dirty="0">
                  <a:solidFill>
                    <a:schemeClr val="bg1"/>
                  </a:solidFill>
                </a:rPr>
                <a:t> and </a:t>
              </a:r>
              <a:r>
                <a:rPr lang="de-DE" sz="6600" dirty="0" err="1">
                  <a:solidFill>
                    <a:schemeClr val="bg1"/>
                  </a:solidFill>
                </a:rPr>
                <a:t>methods</a:t>
              </a:r>
              <a:endParaRPr lang="de-DE" sz="6600" dirty="0">
                <a:solidFill>
                  <a:schemeClr val="bg1"/>
                </a:solidFill>
              </a:endParaRPr>
            </a:p>
          </p:txBody>
        </p:sp>
        <p:sp>
          <p:nvSpPr>
            <p:cNvPr id="25" name="Abgerundetes Rechteck 24"/>
            <p:cNvSpPr/>
            <p:nvPr/>
          </p:nvSpPr>
          <p:spPr>
            <a:xfrm>
              <a:off x="15317607" y="15033671"/>
              <a:ext cx="14400000" cy="1080000"/>
            </a:xfrm>
            <a:prstGeom prst="roundRect">
              <a:avLst/>
            </a:prstGeom>
            <a:solidFill>
              <a:srgbClr val="E27126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6600" dirty="0">
                  <a:solidFill>
                    <a:schemeClr val="bg1"/>
                  </a:solidFill>
                </a:rPr>
                <a:t>Integration </a:t>
              </a:r>
              <a:r>
                <a:rPr lang="de-DE" sz="6600" dirty="0" err="1">
                  <a:solidFill>
                    <a:schemeClr val="bg1"/>
                  </a:solidFill>
                </a:rPr>
                <a:t>into</a:t>
              </a:r>
              <a:r>
                <a:rPr lang="de-DE" sz="6600" dirty="0">
                  <a:solidFill>
                    <a:schemeClr val="bg1"/>
                  </a:solidFill>
                </a:rPr>
                <a:t> </a:t>
              </a:r>
              <a:r>
                <a:rPr lang="de-DE" sz="6600" dirty="0" err="1">
                  <a:solidFill>
                    <a:schemeClr val="bg1"/>
                  </a:solidFill>
                </a:rPr>
                <a:t>interdisciplinary</a:t>
              </a:r>
              <a:r>
                <a:rPr lang="de-DE" sz="6600" dirty="0">
                  <a:solidFill>
                    <a:schemeClr val="bg1"/>
                  </a:solidFill>
                </a:rPr>
                <a:t> </a:t>
              </a:r>
              <a:r>
                <a:rPr lang="de-DE" sz="6600" dirty="0" err="1">
                  <a:solidFill>
                    <a:schemeClr val="bg1"/>
                  </a:solidFill>
                </a:rPr>
                <a:t>topics</a:t>
              </a:r>
              <a:endParaRPr lang="de-DE" sz="6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" name="Bild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6629" y="540000"/>
            <a:ext cx="5230978" cy="3600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3C55FA9-9FE2-493F-AE45-332A2716DAAF}"/>
              </a:ext>
            </a:extLst>
          </p:cNvPr>
          <p:cNvSpPr txBox="1"/>
          <p:nvPr/>
        </p:nvSpPr>
        <p:spPr>
          <a:xfrm>
            <a:off x="914400" y="895622"/>
            <a:ext cx="5878286" cy="388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Project Logo </a:t>
            </a:r>
          </a:p>
          <a:p>
            <a:r>
              <a:rPr lang="en-US" dirty="0"/>
              <a:t>Size 10x15,7cm</a:t>
            </a:r>
            <a:endParaRPr lang="de-DE" dirty="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567DC19A-0C33-4903-949E-C47F4584F405}"/>
              </a:ext>
            </a:extLst>
          </p:cNvPr>
          <p:cNvSpPr txBox="1"/>
          <p:nvPr/>
        </p:nvSpPr>
        <p:spPr>
          <a:xfrm>
            <a:off x="15414410" y="32172964"/>
            <a:ext cx="5878286" cy="388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Interaction button 20x20cm</a:t>
            </a:r>
            <a:endParaRPr lang="de-DE" dirty="0"/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4242B63C-B10B-7852-2182-10B85F8549AA}"/>
              </a:ext>
            </a:extLst>
          </p:cNvPr>
          <p:cNvGrpSpPr/>
          <p:nvPr/>
        </p:nvGrpSpPr>
        <p:grpSpPr>
          <a:xfrm>
            <a:off x="557607" y="40719856"/>
            <a:ext cx="29160000" cy="1440000"/>
            <a:chOff x="557607" y="40719856"/>
            <a:chExt cx="29160000" cy="1440000"/>
          </a:xfrm>
        </p:grpSpPr>
        <p:pic>
          <p:nvPicPr>
            <p:cNvPr id="7" name="Bild 6"/>
            <p:cNvPicPr>
              <a:picLocks noChangeAspect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9061" y="40719856"/>
              <a:ext cx="5532490" cy="14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Bild 8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58044" y="40719856"/>
              <a:ext cx="4659563" cy="14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Bild 9"/>
            <p:cNvPicPr>
              <a:picLocks noChangeAspect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5416" y="40719856"/>
              <a:ext cx="3279933" cy="1440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" name="Gruppierung 25"/>
            <p:cNvGrpSpPr/>
            <p:nvPr/>
          </p:nvGrpSpPr>
          <p:grpSpPr>
            <a:xfrm>
              <a:off x="18779214" y="40719856"/>
              <a:ext cx="5614965" cy="1440000"/>
              <a:chOff x="14091948" y="40594268"/>
              <a:chExt cx="5614965" cy="1440000"/>
            </a:xfrm>
          </p:grpSpPr>
          <p:pic>
            <p:nvPicPr>
              <p:cNvPr id="27" name="Bild 26"/>
              <p:cNvPicPr>
                <a:picLocks noChangeAspect="1"/>
              </p:cNvPicPr>
              <p:nvPr/>
            </p:nvPicPr>
            <p:blipFill>
              <a:blip r:embed="rId7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09801" y="40594268"/>
                <a:ext cx="1697112" cy="1440000"/>
              </a:xfrm>
              <a:prstGeom prst="rect">
                <a:avLst/>
              </a:prstGeom>
            </p:spPr>
          </p:pic>
          <p:sp>
            <p:nvSpPr>
              <p:cNvPr id="28" name="Textfeld 27"/>
              <p:cNvSpPr txBox="1"/>
              <p:nvPr/>
            </p:nvSpPr>
            <p:spPr>
              <a:xfrm>
                <a:off x="14091948" y="40775659"/>
                <a:ext cx="4192173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3200" b="1" dirty="0">
                    <a:latin typeface="Arial" charset="0"/>
                    <a:ea typeface="Arial" charset="0"/>
                    <a:cs typeface="Arial" charset="0"/>
                  </a:rPr>
                  <a:t>Universitätsklinikum</a:t>
                </a:r>
              </a:p>
              <a:p>
                <a:r>
                  <a:rPr lang="de-DE" sz="3200" dirty="0">
                    <a:latin typeface="Arial" charset="0"/>
                    <a:ea typeface="Arial" charset="0"/>
                    <a:cs typeface="Arial" charset="0"/>
                  </a:rPr>
                  <a:t>Würzburg</a:t>
                </a:r>
              </a:p>
            </p:txBody>
          </p:sp>
        </p:grpSp>
        <p:pic>
          <p:nvPicPr>
            <p:cNvPr id="18" name="Grafik 17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0FBD7C54-2F58-801E-0934-B86555F23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grayscl/>
            </a:blip>
            <a:stretch>
              <a:fillRect/>
            </a:stretch>
          </p:blipFill>
          <p:spPr>
            <a:xfrm>
              <a:off x="557607" y="40719856"/>
              <a:ext cx="7417589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5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36" y="6190922"/>
            <a:ext cx="5652000" cy="371430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480" y="6322237"/>
            <a:ext cx="5652000" cy="371430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420" y="6629489"/>
            <a:ext cx="5652000" cy="371430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36" y="10417684"/>
            <a:ext cx="5652000" cy="371430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480" y="10503916"/>
            <a:ext cx="5652000" cy="371430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7024" y="10588457"/>
            <a:ext cx="5652000" cy="3714305"/>
          </a:xfrm>
          <a:prstGeom prst="rect">
            <a:avLst/>
          </a:prstGeom>
        </p:spPr>
      </p:pic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687253" y="3408306"/>
            <a:ext cx="21933762" cy="378440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0595" kern="0" dirty="0">
                <a:solidFill>
                  <a:srgbClr val="0044AA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B-Subproject logos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1B106EA8-3941-4B85-9D69-D9C805145F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8179" y="10907015"/>
            <a:ext cx="5652000" cy="3714302"/>
          </a:xfrm>
          <a:prstGeom prst="rect">
            <a:avLst/>
          </a:prstGeom>
        </p:spPr>
      </p:pic>
      <p:sp>
        <p:nvSpPr>
          <p:cNvPr id="25" name="Rectangle 3">
            <a:extLst>
              <a:ext uri="{FF2B5EF4-FFF2-40B4-BE49-F238E27FC236}">
                <a16:creationId xmlns:a16="http://schemas.microsoft.com/office/drawing/2014/main" id="{350969A7-FC1B-4628-A5CC-2829AF613953}"/>
              </a:ext>
            </a:extLst>
          </p:cNvPr>
          <p:cNvSpPr txBox="1">
            <a:spLocks noChangeArrowheads="1"/>
          </p:cNvSpPr>
          <p:nvPr/>
        </p:nvSpPr>
        <p:spPr>
          <a:xfrm>
            <a:off x="530153" y="16443418"/>
            <a:ext cx="21933762" cy="378440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de-DE" sz="7946" kern="0" dirty="0">
                <a:solidFill>
                  <a:srgbClr val="0044AA"/>
                </a:solidFill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Position </a:t>
            </a:r>
            <a:r>
              <a:rPr lang="de-DE" sz="7946" kern="0" dirty="0" err="1">
                <a:solidFill>
                  <a:srgbClr val="0044AA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within</a:t>
            </a:r>
            <a:r>
              <a:rPr lang="de-DE" sz="7946" kern="0" dirty="0">
                <a:solidFill>
                  <a:srgbClr val="0044AA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7946" kern="0" dirty="0" err="1">
                <a:solidFill>
                  <a:srgbClr val="0044AA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</a:t>
            </a:r>
            <a:r>
              <a:rPr lang="de-DE" sz="7946" kern="0" dirty="0">
                <a:solidFill>
                  <a:srgbClr val="0044AA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SFB/ Interaction </a:t>
            </a:r>
            <a:r>
              <a:rPr lang="de-DE" sz="7946" kern="0" dirty="0" err="1">
                <a:solidFill>
                  <a:srgbClr val="0044AA"/>
                </a:solidFill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button</a:t>
            </a:r>
            <a:endParaRPr lang="de-DE" sz="7946" kern="0" dirty="0">
              <a:solidFill>
                <a:srgbClr val="0044AA"/>
              </a:solidFill>
              <a:latin typeface="Arial" panose="020B0604020202020204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/>
            <a:endParaRPr lang="de-DE" sz="10595" kern="0" dirty="0">
              <a:solidFill>
                <a:srgbClr val="0044AA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27" name="Grafik 26" descr="Ein Bild, das Text, Elektronik, Raum enthält.&#10;&#10;Automatisch generierte Beschreibung">
            <a:extLst>
              <a:ext uri="{FF2B5EF4-FFF2-40B4-BE49-F238E27FC236}">
                <a16:creationId xmlns:a16="http://schemas.microsoft.com/office/drawing/2014/main" id="{D3F57AEB-1FEA-4BD8-B0C4-45DD06077CF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3"/>
          <a:stretch/>
        </p:blipFill>
        <p:spPr>
          <a:xfrm>
            <a:off x="21012792" y="16627823"/>
            <a:ext cx="7433395" cy="7200000"/>
          </a:xfrm>
          <a:prstGeom prst="rect">
            <a:avLst/>
          </a:prstGeom>
        </p:spPr>
      </p:pic>
      <p:pic>
        <p:nvPicPr>
          <p:cNvPr id="29" name="Grafik 28" descr="Ein Bild, das Text, Elektronik enthält.&#10;&#10;Automatisch generierte Beschreibung">
            <a:extLst>
              <a:ext uri="{FF2B5EF4-FFF2-40B4-BE49-F238E27FC236}">
                <a16:creationId xmlns:a16="http://schemas.microsoft.com/office/drawing/2014/main" id="{1B421757-23B6-4634-BE61-8F438C7E1A1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55"/>
          <a:stretch/>
        </p:blipFill>
        <p:spPr>
          <a:xfrm>
            <a:off x="922918" y="24637862"/>
            <a:ext cx="7418800" cy="7200000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5A8E1671-7AA3-45CC-80F0-78E6D3A3951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55"/>
          <a:stretch/>
        </p:blipFill>
        <p:spPr>
          <a:xfrm>
            <a:off x="10732951" y="24537077"/>
            <a:ext cx="7422800" cy="72000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545011A5-0DDB-4FE6-BA8C-335D9C8D1C3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91"/>
          <a:stretch/>
        </p:blipFill>
        <p:spPr>
          <a:xfrm>
            <a:off x="20781027" y="24580709"/>
            <a:ext cx="7376200" cy="720000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2E6409CD-467D-46D3-A1D1-F4878E1360C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55"/>
          <a:stretch/>
        </p:blipFill>
        <p:spPr>
          <a:xfrm>
            <a:off x="1117114" y="34852571"/>
            <a:ext cx="7422800" cy="720000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AB66146F-2297-432F-936E-BD6BFEDF952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91"/>
          <a:stretch/>
        </p:blipFill>
        <p:spPr>
          <a:xfrm>
            <a:off x="11063560" y="34795418"/>
            <a:ext cx="7375800" cy="7200000"/>
          </a:xfrm>
          <a:prstGeom prst="rect">
            <a:avLst/>
          </a:prstGeom>
        </p:spPr>
      </p:pic>
      <p:pic>
        <p:nvPicPr>
          <p:cNvPr id="34" name="Grafik 33" descr="Ein Bild, das Text, Raum enthält.&#10;&#10;Automatisch generierte Beschreibung">
            <a:extLst>
              <a:ext uri="{FF2B5EF4-FFF2-40B4-BE49-F238E27FC236}">
                <a16:creationId xmlns:a16="http://schemas.microsoft.com/office/drawing/2014/main" id="{B242B450-D0AD-45A6-A2CF-DF9D6B74E7B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91"/>
          <a:stretch/>
        </p:blipFill>
        <p:spPr>
          <a:xfrm>
            <a:off x="21081432" y="34795418"/>
            <a:ext cx="7372400" cy="7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80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777607" y="540001"/>
            <a:ext cx="187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/>
              <a:t>Project Title</a:t>
            </a:r>
          </a:p>
        </p:txBody>
      </p:sp>
      <p:sp>
        <p:nvSpPr>
          <p:cNvPr id="3" name="Rechteck 2"/>
          <p:cNvSpPr/>
          <p:nvPr/>
        </p:nvSpPr>
        <p:spPr>
          <a:xfrm>
            <a:off x="6137607" y="2316501"/>
            <a:ext cx="1800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de-DE" sz="4400" b="1" dirty="0">
                <a:latin typeface="Arial" charset="0"/>
                <a:ea typeface="ＭＳ 明朝" charset="-128"/>
                <a:cs typeface="Times New Roman" charset="0"/>
              </a:rPr>
              <a:t>PI</a:t>
            </a:r>
            <a:r>
              <a:rPr lang="de-DE" sz="4400" b="1" baseline="30000" dirty="0">
                <a:latin typeface="Arial" charset="0"/>
                <a:ea typeface="ＭＳ 明朝" charset="-128"/>
                <a:cs typeface="Times New Roman" charset="0"/>
              </a:rPr>
              <a:t>1</a:t>
            </a:r>
            <a:r>
              <a:rPr lang="de-DE" sz="4400" b="1" dirty="0">
                <a:latin typeface="Arial" charset="0"/>
                <a:ea typeface="ＭＳ 明朝" charset="-128"/>
                <a:cs typeface="Times New Roman" charset="0"/>
              </a:rPr>
              <a:t>,</a:t>
            </a:r>
            <a:r>
              <a:rPr lang="de-DE" sz="4400" b="1" baseline="30000" dirty="0">
                <a:latin typeface="Arial" charset="0"/>
                <a:ea typeface="ＭＳ 明朝" charset="-128"/>
                <a:cs typeface="Times New Roman" charset="0"/>
              </a:rPr>
              <a:t> </a:t>
            </a:r>
            <a:r>
              <a:rPr lang="de-DE" sz="4400" b="1" dirty="0">
                <a:latin typeface="Arial" charset="0"/>
                <a:ea typeface="ＭＳ 明朝" charset="-128"/>
                <a:cs typeface="Times New Roman" charset="0"/>
              </a:rPr>
              <a:t>PI</a:t>
            </a:r>
            <a:r>
              <a:rPr lang="de-DE" sz="4400" b="1" baseline="30000" dirty="0">
                <a:latin typeface="Arial" charset="0"/>
                <a:ea typeface="ＭＳ 明朝" charset="-128"/>
                <a:cs typeface="Times New Roman" charset="0"/>
              </a:rPr>
              <a:t>2</a:t>
            </a:r>
            <a:r>
              <a:rPr lang="de-DE" sz="4400" b="1" dirty="0">
                <a:latin typeface="Arial" charset="0"/>
                <a:ea typeface="ＭＳ 明朝" charset="-128"/>
                <a:cs typeface="Times New Roman" charset="0"/>
              </a:rPr>
              <a:t> ,PI</a:t>
            </a:r>
            <a:r>
              <a:rPr lang="de-DE" sz="4400" b="1" baseline="30000" dirty="0">
                <a:latin typeface="Arial" charset="0"/>
                <a:ea typeface="ＭＳ 明朝" charset="-128"/>
                <a:cs typeface="Times New Roman" charset="0"/>
              </a:rPr>
              <a:t>3</a:t>
            </a:r>
            <a:r>
              <a:rPr lang="de-DE" sz="4400" b="1" dirty="0">
                <a:latin typeface="Arial" charset="0"/>
                <a:ea typeface="ＭＳ 明朝" charset="-128"/>
                <a:cs typeface="Times New Roman" charset="0"/>
              </a:rPr>
              <a:t>, PhD</a:t>
            </a:r>
            <a:r>
              <a:rPr lang="de-DE" sz="4400" b="1" baseline="30000" dirty="0">
                <a:latin typeface="Arial" charset="0"/>
                <a:ea typeface="ＭＳ 明朝" charset="-128"/>
                <a:cs typeface="Times New Roman" charset="0"/>
              </a:rPr>
              <a:t>1</a:t>
            </a:r>
            <a:r>
              <a:rPr lang="de-DE" sz="4400" b="1" dirty="0">
                <a:latin typeface="Arial" charset="0"/>
                <a:ea typeface="ＭＳ 明朝" charset="-128"/>
                <a:cs typeface="Times New Roman" charset="0"/>
              </a:rPr>
              <a:t>,</a:t>
            </a:r>
            <a:r>
              <a:rPr lang="de-DE" sz="4400" b="1" baseline="30000" dirty="0">
                <a:latin typeface="Arial" charset="0"/>
                <a:ea typeface="ＭＳ 明朝" charset="-128"/>
                <a:cs typeface="Times New Roman" charset="0"/>
              </a:rPr>
              <a:t> </a:t>
            </a:r>
            <a:r>
              <a:rPr lang="de-DE" sz="4400" b="1" dirty="0">
                <a:latin typeface="Arial" charset="0"/>
                <a:ea typeface="ＭＳ 明朝" charset="-128"/>
                <a:cs typeface="Times New Roman" charset="0"/>
              </a:rPr>
              <a:t>PhD</a:t>
            </a:r>
            <a:r>
              <a:rPr lang="de-DE" sz="4400" b="1" baseline="30000" dirty="0">
                <a:latin typeface="Arial" charset="0"/>
                <a:ea typeface="ＭＳ 明朝" charset="-128"/>
                <a:cs typeface="Times New Roman" charset="0"/>
              </a:rPr>
              <a:t>2</a:t>
            </a:r>
            <a:r>
              <a:rPr lang="de-DE" sz="4400" b="1" dirty="0">
                <a:latin typeface="Arial" charset="0"/>
                <a:ea typeface="ＭＳ 明朝" charset="-128"/>
                <a:cs typeface="Times New Roman" charset="0"/>
              </a:rPr>
              <a:t>, PhD</a:t>
            </a:r>
            <a:r>
              <a:rPr lang="de-DE" sz="4400" b="1" baseline="30000" dirty="0">
                <a:latin typeface="Arial" charset="0"/>
                <a:ea typeface="ＭＳ 明朝" charset="-128"/>
                <a:cs typeface="Times New Roman" charset="0"/>
              </a:rPr>
              <a:t>3 </a:t>
            </a:r>
          </a:p>
        </p:txBody>
      </p:sp>
      <p:sp>
        <p:nvSpPr>
          <p:cNvPr id="11" name="Rechteck 10"/>
          <p:cNvSpPr/>
          <p:nvPr/>
        </p:nvSpPr>
        <p:spPr>
          <a:xfrm>
            <a:off x="6137607" y="3108116"/>
            <a:ext cx="18000000" cy="2177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de-DE" sz="3200" b="1" baseline="30000" dirty="0">
                <a:latin typeface="Arial" charset="0"/>
                <a:ea typeface="ＭＳ 明朝" charset="-128"/>
                <a:cs typeface="Times New Roman" charset="0"/>
              </a:rPr>
              <a:t>1</a:t>
            </a:r>
            <a:r>
              <a:rPr lang="de-DE" sz="3200" dirty="0">
                <a:latin typeface="Arial" charset="0"/>
                <a:ea typeface="ＭＳ 明朝" charset="-128"/>
                <a:cs typeface="Times New Roman" charset="0"/>
              </a:rPr>
              <a:t>Institute, University</a:t>
            </a:r>
          </a:p>
          <a:p>
            <a:pPr algn="ctr">
              <a:spcAft>
                <a:spcPts val="300"/>
              </a:spcAft>
            </a:pPr>
            <a:r>
              <a:rPr lang="de-DE" sz="3200" baseline="30000" dirty="0">
                <a:latin typeface="Arial" charset="0"/>
                <a:ea typeface="ＭＳ 明朝" charset="-128"/>
                <a:cs typeface="Times New Roman" charset="0"/>
              </a:rPr>
              <a:t>2</a:t>
            </a:r>
            <a:r>
              <a:rPr lang="de-DE" sz="3200" dirty="0">
                <a:latin typeface="Arial" charset="0"/>
                <a:ea typeface="ＭＳ 明朝" charset="-128"/>
                <a:cs typeface="Times New Roman" charset="0"/>
              </a:rPr>
              <a:t>Institute, University</a:t>
            </a:r>
          </a:p>
          <a:p>
            <a:pPr algn="ctr">
              <a:spcAft>
                <a:spcPts val="300"/>
              </a:spcAft>
            </a:pPr>
            <a:r>
              <a:rPr lang="de-DE" sz="3200" baseline="30000" dirty="0">
                <a:latin typeface="Arial" charset="0"/>
                <a:ea typeface="ＭＳ 明朝" charset="-128"/>
                <a:cs typeface="Times New Roman" charset="0"/>
              </a:rPr>
              <a:t>3</a:t>
            </a:r>
            <a:r>
              <a:rPr lang="de-DE" sz="3200" dirty="0">
                <a:latin typeface="Arial" charset="0"/>
                <a:ea typeface="ＭＳ 明朝" charset="-128"/>
                <a:cs typeface="Times New Roman" charset="0"/>
              </a:rPr>
              <a:t>Institute, University</a:t>
            </a:r>
          </a:p>
          <a:p>
            <a:pPr algn="ctr">
              <a:spcAft>
                <a:spcPts val="300"/>
              </a:spcAft>
            </a:pPr>
            <a:endParaRPr lang="de-DE" sz="3200" dirty="0">
              <a:latin typeface="Arial" charset="0"/>
              <a:ea typeface="ＭＳ 明朝" charset="-128"/>
              <a:cs typeface="Times New Roman" charset="0"/>
            </a:endParaRPr>
          </a:p>
        </p:txBody>
      </p:sp>
      <p:grpSp>
        <p:nvGrpSpPr>
          <p:cNvPr id="4" name="Gruppierung 3"/>
          <p:cNvGrpSpPr/>
          <p:nvPr/>
        </p:nvGrpSpPr>
        <p:grpSpPr>
          <a:xfrm>
            <a:off x="557607" y="5196500"/>
            <a:ext cx="29160000" cy="1080000"/>
            <a:chOff x="557607" y="5196500"/>
            <a:chExt cx="29160000" cy="1080000"/>
          </a:xfrm>
        </p:grpSpPr>
        <p:sp>
          <p:nvSpPr>
            <p:cNvPr id="13" name="Abgerundetes Rechteck 12"/>
            <p:cNvSpPr/>
            <p:nvPr/>
          </p:nvSpPr>
          <p:spPr>
            <a:xfrm>
              <a:off x="557607" y="5196500"/>
              <a:ext cx="14400000" cy="1080000"/>
            </a:xfrm>
            <a:prstGeom prst="roundRect">
              <a:avLst/>
            </a:prstGeom>
            <a:solidFill>
              <a:srgbClr val="00579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6600" dirty="0">
                  <a:solidFill>
                    <a:schemeClr val="bg1"/>
                  </a:solidFill>
                </a:rPr>
                <a:t>Summary/</a:t>
              </a:r>
              <a:r>
                <a:rPr lang="de-DE" sz="6600" dirty="0" err="1">
                  <a:solidFill>
                    <a:schemeClr val="bg1"/>
                  </a:solidFill>
                </a:rPr>
                <a:t>Overview</a:t>
              </a:r>
              <a:endParaRPr lang="de-DE" sz="6600" dirty="0">
                <a:solidFill>
                  <a:schemeClr val="bg1"/>
                </a:solidFill>
              </a:endParaRPr>
            </a:p>
          </p:txBody>
        </p:sp>
        <p:sp>
          <p:nvSpPr>
            <p:cNvPr id="14" name="Abgerundetes Rechteck 13"/>
            <p:cNvSpPr/>
            <p:nvPr/>
          </p:nvSpPr>
          <p:spPr>
            <a:xfrm>
              <a:off x="15317607" y="5196500"/>
              <a:ext cx="14400000" cy="1080000"/>
            </a:xfrm>
            <a:prstGeom prst="roundRect">
              <a:avLst/>
            </a:prstGeom>
            <a:solidFill>
              <a:srgbClr val="00579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>
                  <a:solidFill>
                    <a:schemeClr val="bg1"/>
                  </a:solidFill>
                </a:rPr>
                <a:t>Main results/Preliminary work</a:t>
              </a:r>
              <a:endParaRPr lang="de-DE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Abgerundetes Rechteck 18"/>
          <p:cNvSpPr/>
          <p:nvPr/>
        </p:nvSpPr>
        <p:spPr>
          <a:xfrm>
            <a:off x="15317607" y="30824256"/>
            <a:ext cx="14400000" cy="1080000"/>
          </a:xfrm>
          <a:prstGeom prst="roundRect">
            <a:avLst/>
          </a:prstGeom>
          <a:solidFill>
            <a:srgbClr val="0057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Position within the SFB</a:t>
            </a:r>
            <a:endParaRPr lang="de-DE" sz="6600" dirty="0">
              <a:solidFill>
                <a:schemeClr val="bg1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557607" y="6334363"/>
            <a:ext cx="14400000" cy="8280000"/>
          </a:xfrm>
          <a:prstGeom prst="roundRect">
            <a:avLst>
              <a:gd name="adj" fmla="val 2922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de-DE" sz="3200" dirty="0"/>
              <a:t>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</a:t>
            </a:r>
          </a:p>
          <a:p>
            <a:pPr fontAlgn="t"/>
            <a:r>
              <a:rPr lang="de-DE" sz="3200" dirty="0"/>
              <a:t>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</a:t>
            </a:r>
          </a:p>
          <a:p>
            <a:r>
              <a:rPr lang="de-DE" sz="3200" dirty="0"/>
              <a:t>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</a:t>
            </a:r>
          </a:p>
          <a:p>
            <a:pPr algn="ctr"/>
            <a:endParaRPr lang="de-DE" dirty="0"/>
          </a:p>
        </p:txBody>
      </p:sp>
      <p:sp>
        <p:nvSpPr>
          <p:cNvPr id="21" name="Abgerundetes Rechteck 20"/>
          <p:cNvSpPr/>
          <p:nvPr/>
        </p:nvSpPr>
        <p:spPr>
          <a:xfrm>
            <a:off x="15382554" y="6334363"/>
            <a:ext cx="14400000" cy="8280000"/>
          </a:xfrm>
          <a:prstGeom prst="roundRect">
            <a:avLst>
              <a:gd name="adj" fmla="val 2922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de-DE" sz="3200" dirty="0"/>
              <a:t>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</a:t>
            </a:r>
          </a:p>
          <a:p>
            <a:r>
              <a:rPr lang="de-DE" sz="3200" dirty="0"/>
              <a:t>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</a:t>
            </a:r>
          </a:p>
          <a:p>
            <a:r>
              <a:rPr lang="de-DE" sz="3200" dirty="0"/>
              <a:t>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</a:t>
            </a:r>
          </a:p>
          <a:p>
            <a:pPr algn="ctr"/>
            <a:endParaRPr lang="de-DE" dirty="0"/>
          </a:p>
        </p:txBody>
      </p:sp>
      <p:sp>
        <p:nvSpPr>
          <p:cNvPr id="22" name="Abgerundetes Rechteck 21"/>
          <p:cNvSpPr/>
          <p:nvPr/>
        </p:nvSpPr>
        <p:spPr>
          <a:xfrm>
            <a:off x="557607" y="16287273"/>
            <a:ext cx="14400000" cy="23064583"/>
          </a:xfrm>
          <a:prstGeom prst="roundRect">
            <a:avLst>
              <a:gd name="adj" fmla="val 2922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de-DE" sz="3200" dirty="0"/>
              <a:t>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</a:t>
            </a:r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pPr fontAlgn="t"/>
            <a:r>
              <a:rPr lang="de-DE" sz="3200" dirty="0"/>
              <a:t>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</a:t>
            </a:r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r>
              <a:rPr lang="de-DE" sz="3200" dirty="0"/>
              <a:t>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</a:t>
            </a:r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r>
              <a:rPr lang="de-DE" sz="3200" dirty="0"/>
              <a:t>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</a:t>
            </a:r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pPr algn="ctr"/>
            <a:endParaRPr lang="de-DE" sz="3200" dirty="0"/>
          </a:p>
        </p:txBody>
      </p:sp>
      <p:sp>
        <p:nvSpPr>
          <p:cNvPr id="24" name="Abgerundetes Rechteck 23"/>
          <p:cNvSpPr/>
          <p:nvPr/>
        </p:nvSpPr>
        <p:spPr>
          <a:xfrm>
            <a:off x="21749500" y="32046457"/>
            <a:ext cx="8033054" cy="7001763"/>
          </a:xfrm>
          <a:prstGeom prst="roundRect">
            <a:avLst>
              <a:gd name="adj" fmla="val 2922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457200" indent="-457200">
              <a:buFont typeface="Arial" charset="0"/>
              <a:buChar char="•"/>
            </a:pPr>
            <a:r>
              <a:rPr lang="de-DE" sz="3200" dirty="0"/>
              <a:t>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</a:t>
            </a:r>
          </a:p>
          <a:p>
            <a:pPr marL="457200" indent="-457200">
              <a:buFont typeface="Arial" charset="0"/>
              <a:buChar char="•"/>
            </a:pPr>
            <a:endParaRPr lang="de-DE" sz="3200" dirty="0"/>
          </a:p>
          <a:p>
            <a:pPr marL="457200" indent="-457200">
              <a:buFont typeface="Arial" charset="0"/>
              <a:buChar char="•"/>
            </a:pPr>
            <a:r>
              <a:rPr lang="de-DE" sz="3200" dirty="0"/>
              <a:t>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</a:t>
            </a:r>
          </a:p>
          <a:p>
            <a:pPr marL="457200" indent="-457200">
              <a:buFont typeface="Arial" charset="0"/>
              <a:buChar char="•"/>
            </a:pPr>
            <a:endParaRPr lang="de-DE" sz="3200" dirty="0"/>
          </a:p>
          <a:p>
            <a:pPr marL="457200" indent="-457200">
              <a:buFont typeface="Arial" charset="0"/>
              <a:buChar char="•"/>
            </a:pPr>
            <a:r>
              <a:rPr lang="de-DE" sz="3200" dirty="0"/>
              <a:t>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</a:t>
            </a:r>
          </a:p>
          <a:p>
            <a:pPr algn="ctr"/>
            <a:endParaRPr lang="de-DE" dirty="0"/>
          </a:p>
        </p:txBody>
      </p:sp>
      <p:grpSp>
        <p:nvGrpSpPr>
          <p:cNvPr id="5" name="Gruppierung 4"/>
          <p:cNvGrpSpPr/>
          <p:nvPr/>
        </p:nvGrpSpPr>
        <p:grpSpPr>
          <a:xfrm>
            <a:off x="557607" y="15033671"/>
            <a:ext cx="29160000" cy="1080000"/>
            <a:chOff x="557607" y="15033671"/>
            <a:chExt cx="29160000" cy="1080000"/>
          </a:xfrm>
        </p:grpSpPr>
        <p:sp>
          <p:nvSpPr>
            <p:cNvPr id="17" name="Abgerundetes Rechteck 16"/>
            <p:cNvSpPr/>
            <p:nvPr/>
          </p:nvSpPr>
          <p:spPr>
            <a:xfrm>
              <a:off x="557607" y="15033671"/>
              <a:ext cx="14400000" cy="1080000"/>
            </a:xfrm>
            <a:prstGeom prst="roundRect">
              <a:avLst/>
            </a:prstGeom>
            <a:solidFill>
              <a:srgbClr val="00579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6600" dirty="0">
                  <a:solidFill>
                    <a:schemeClr val="bg1"/>
                  </a:solidFill>
                </a:rPr>
                <a:t>Work </a:t>
              </a:r>
              <a:r>
                <a:rPr lang="de-DE" sz="6600" dirty="0" err="1">
                  <a:solidFill>
                    <a:schemeClr val="bg1"/>
                  </a:solidFill>
                </a:rPr>
                <a:t>packages</a:t>
              </a:r>
              <a:r>
                <a:rPr lang="de-DE" sz="6600" dirty="0">
                  <a:solidFill>
                    <a:schemeClr val="bg1"/>
                  </a:solidFill>
                </a:rPr>
                <a:t> and </a:t>
              </a:r>
              <a:r>
                <a:rPr lang="de-DE" sz="6600" dirty="0" err="1">
                  <a:solidFill>
                    <a:schemeClr val="bg1"/>
                  </a:solidFill>
                </a:rPr>
                <a:t>methods</a:t>
              </a:r>
              <a:endParaRPr lang="de-DE" sz="6600" dirty="0">
                <a:solidFill>
                  <a:schemeClr val="bg1"/>
                </a:solidFill>
              </a:endParaRPr>
            </a:p>
          </p:txBody>
        </p:sp>
        <p:sp>
          <p:nvSpPr>
            <p:cNvPr id="25" name="Abgerundetes Rechteck 24"/>
            <p:cNvSpPr/>
            <p:nvPr/>
          </p:nvSpPr>
          <p:spPr>
            <a:xfrm>
              <a:off x="15317607" y="15033671"/>
              <a:ext cx="14400000" cy="1080000"/>
            </a:xfrm>
            <a:prstGeom prst="roundRect">
              <a:avLst/>
            </a:prstGeom>
            <a:solidFill>
              <a:srgbClr val="00579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6600" dirty="0">
                  <a:solidFill>
                    <a:schemeClr val="bg1"/>
                  </a:solidFill>
                </a:rPr>
                <a:t>Integration </a:t>
              </a:r>
              <a:r>
                <a:rPr lang="de-DE" sz="6600" dirty="0" err="1">
                  <a:solidFill>
                    <a:schemeClr val="bg1"/>
                  </a:solidFill>
                </a:rPr>
                <a:t>into</a:t>
              </a:r>
              <a:r>
                <a:rPr lang="de-DE" sz="6600" dirty="0">
                  <a:solidFill>
                    <a:schemeClr val="bg1"/>
                  </a:solidFill>
                </a:rPr>
                <a:t> </a:t>
              </a:r>
              <a:r>
                <a:rPr lang="de-DE" sz="6600" dirty="0" err="1">
                  <a:solidFill>
                    <a:schemeClr val="bg1"/>
                  </a:solidFill>
                </a:rPr>
                <a:t>interdisciplinary</a:t>
              </a:r>
              <a:r>
                <a:rPr lang="de-DE" sz="6600" dirty="0">
                  <a:solidFill>
                    <a:schemeClr val="bg1"/>
                  </a:solidFill>
                </a:rPr>
                <a:t> </a:t>
              </a:r>
              <a:r>
                <a:rPr lang="de-DE" sz="6600" dirty="0" err="1">
                  <a:solidFill>
                    <a:schemeClr val="bg1"/>
                  </a:solidFill>
                </a:rPr>
                <a:t>topics</a:t>
              </a:r>
              <a:endParaRPr lang="de-DE" sz="6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" name="Bild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6629" y="540000"/>
            <a:ext cx="5230978" cy="3600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3C55FA9-9FE2-493F-AE45-332A2716DAAF}"/>
              </a:ext>
            </a:extLst>
          </p:cNvPr>
          <p:cNvSpPr txBox="1"/>
          <p:nvPr/>
        </p:nvSpPr>
        <p:spPr>
          <a:xfrm>
            <a:off x="914400" y="895622"/>
            <a:ext cx="5878286" cy="388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Project Logo </a:t>
            </a:r>
          </a:p>
          <a:p>
            <a:r>
              <a:rPr lang="en-US" dirty="0"/>
              <a:t>Size 10x15,7cm</a:t>
            </a:r>
            <a:endParaRPr lang="de-DE" dirty="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567DC19A-0C33-4903-949E-C47F4584F405}"/>
              </a:ext>
            </a:extLst>
          </p:cNvPr>
          <p:cNvSpPr txBox="1"/>
          <p:nvPr/>
        </p:nvSpPr>
        <p:spPr>
          <a:xfrm>
            <a:off x="15414410" y="32172964"/>
            <a:ext cx="5878286" cy="388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Interaction button 20x20cm</a:t>
            </a:r>
            <a:endParaRPr lang="de-DE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3F7EC357-B4CB-35A4-0B51-E037E8356904}"/>
              </a:ext>
            </a:extLst>
          </p:cNvPr>
          <p:cNvGrpSpPr/>
          <p:nvPr/>
        </p:nvGrpSpPr>
        <p:grpSpPr>
          <a:xfrm>
            <a:off x="557607" y="40719856"/>
            <a:ext cx="29160000" cy="1440000"/>
            <a:chOff x="557607" y="40719856"/>
            <a:chExt cx="29160000" cy="1440000"/>
          </a:xfrm>
        </p:grpSpPr>
        <p:pic>
          <p:nvPicPr>
            <p:cNvPr id="16" name="Bild 6">
              <a:extLst>
                <a:ext uri="{FF2B5EF4-FFF2-40B4-BE49-F238E27FC236}">
                  <a16:creationId xmlns:a16="http://schemas.microsoft.com/office/drawing/2014/main" id="{1ABF168B-B161-A6D6-361F-A851B0B35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9061" y="40719856"/>
              <a:ext cx="5532490" cy="14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Bild 8">
              <a:extLst>
                <a:ext uri="{FF2B5EF4-FFF2-40B4-BE49-F238E27FC236}">
                  <a16:creationId xmlns:a16="http://schemas.microsoft.com/office/drawing/2014/main" id="{526AF1DD-C687-E045-48DE-996954F59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58044" y="40719856"/>
              <a:ext cx="4659563" cy="14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Bild 9">
              <a:extLst>
                <a:ext uri="{FF2B5EF4-FFF2-40B4-BE49-F238E27FC236}">
                  <a16:creationId xmlns:a16="http://schemas.microsoft.com/office/drawing/2014/main" id="{E7004B5F-C011-6484-5256-7CEC4F892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5416" y="40719856"/>
              <a:ext cx="3279933" cy="1440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9" name="Gruppierung 25">
              <a:extLst>
                <a:ext uri="{FF2B5EF4-FFF2-40B4-BE49-F238E27FC236}">
                  <a16:creationId xmlns:a16="http://schemas.microsoft.com/office/drawing/2014/main" id="{F5A479A7-2508-46EB-448D-70C35039AF85}"/>
                </a:ext>
              </a:extLst>
            </p:cNvPr>
            <p:cNvGrpSpPr/>
            <p:nvPr/>
          </p:nvGrpSpPr>
          <p:grpSpPr>
            <a:xfrm>
              <a:off x="18779214" y="40719856"/>
              <a:ext cx="5614965" cy="1440000"/>
              <a:chOff x="14091948" y="40594268"/>
              <a:chExt cx="5614965" cy="1440000"/>
            </a:xfrm>
          </p:grpSpPr>
          <p:pic>
            <p:nvPicPr>
              <p:cNvPr id="32" name="Bild 26">
                <a:extLst>
                  <a:ext uri="{FF2B5EF4-FFF2-40B4-BE49-F238E27FC236}">
                    <a16:creationId xmlns:a16="http://schemas.microsoft.com/office/drawing/2014/main" id="{63CD29A2-263E-509A-75AF-8DCDE9F380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09801" y="40594268"/>
                <a:ext cx="1697112" cy="1440000"/>
              </a:xfrm>
              <a:prstGeom prst="rect">
                <a:avLst/>
              </a:prstGeom>
            </p:spPr>
          </p:pic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59EE2E03-9710-7833-4A97-B7287A43B881}"/>
                  </a:ext>
                </a:extLst>
              </p:cNvPr>
              <p:cNvSpPr txBox="1"/>
              <p:nvPr/>
            </p:nvSpPr>
            <p:spPr>
              <a:xfrm>
                <a:off x="14091948" y="40775659"/>
                <a:ext cx="4192173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3200" b="1" dirty="0">
                    <a:latin typeface="Arial" charset="0"/>
                    <a:ea typeface="Arial" charset="0"/>
                    <a:cs typeface="Arial" charset="0"/>
                  </a:rPr>
                  <a:t>Universitätsklinikum</a:t>
                </a:r>
              </a:p>
              <a:p>
                <a:r>
                  <a:rPr lang="de-DE" sz="3200" dirty="0">
                    <a:latin typeface="Arial" charset="0"/>
                    <a:ea typeface="Arial" charset="0"/>
                    <a:cs typeface="Arial" charset="0"/>
                  </a:rPr>
                  <a:t>Würzburg</a:t>
                </a:r>
              </a:p>
            </p:txBody>
          </p:sp>
        </p:grpSp>
        <p:pic>
          <p:nvPicPr>
            <p:cNvPr id="31" name="Grafik 30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7345AA4A-A23E-E9C3-9B19-0BDE291FB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grayscl/>
            </a:blip>
            <a:stretch>
              <a:fillRect/>
            </a:stretch>
          </p:blipFill>
          <p:spPr>
            <a:xfrm>
              <a:off x="557607" y="40719856"/>
              <a:ext cx="7417589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0993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91" y="6280938"/>
            <a:ext cx="5652000" cy="3714305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303" y="6367170"/>
            <a:ext cx="5652000" cy="3714305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8233" y="6525602"/>
            <a:ext cx="5652000" cy="3714305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0403" y="6525601"/>
            <a:ext cx="5652000" cy="3714305"/>
          </a:xfrm>
          <a:prstGeom prst="rect">
            <a:avLst/>
          </a:prstGeom>
        </p:spPr>
      </p:pic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687253" y="3706178"/>
            <a:ext cx="21933762" cy="378440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0595" kern="0" dirty="0">
                <a:solidFill>
                  <a:srgbClr val="0044AA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C-Subproject logos</a:t>
            </a:r>
          </a:p>
        </p:txBody>
      </p:sp>
      <p:pic>
        <p:nvPicPr>
          <p:cNvPr id="26" name="Grafik 25" descr="Ein Bild, das Text enthält.&#10;&#10;Automatisch generierte Beschreibung">
            <a:extLst>
              <a:ext uri="{FF2B5EF4-FFF2-40B4-BE49-F238E27FC236}">
                <a16:creationId xmlns:a16="http://schemas.microsoft.com/office/drawing/2014/main" id="{0513B8F0-8FD6-4642-A1C6-B9ABBB837D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91" y="10239907"/>
            <a:ext cx="5652000" cy="3714302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49B816E3-02C3-4D99-99FF-EF88FF287B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808" y="10239907"/>
            <a:ext cx="5652000" cy="3714302"/>
          </a:xfrm>
          <a:prstGeom prst="rect">
            <a:avLst/>
          </a:prstGeom>
        </p:spPr>
      </p:pic>
      <p:sp>
        <p:nvSpPr>
          <p:cNvPr id="25" name="Rectangle 3">
            <a:extLst>
              <a:ext uri="{FF2B5EF4-FFF2-40B4-BE49-F238E27FC236}">
                <a16:creationId xmlns:a16="http://schemas.microsoft.com/office/drawing/2014/main" id="{D4876F22-5EB6-4282-A8FC-29C622905DF7}"/>
              </a:ext>
            </a:extLst>
          </p:cNvPr>
          <p:cNvSpPr txBox="1">
            <a:spLocks noChangeArrowheads="1"/>
          </p:cNvSpPr>
          <p:nvPr/>
        </p:nvSpPr>
        <p:spPr>
          <a:xfrm>
            <a:off x="1065627" y="15895870"/>
            <a:ext cx="21933762" cy="378440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de-DE" sz="7946" kern="0" dirty="0">
                <a:solidFill>
                  <a:srgbClr val="0044AA"/>
                </a:solidFill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Position </a:t>
            </a:r>
            <a:r>
              <a:rPr lang="de-DE" sz="7946" kern="0" dirty="0" err="1">
                <a:solidFill>
                  <a:srgbClr val="0044AA"/>
                </a:solidFill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within</a:t>
            </a:r>
            <a:r>
              <a:rPr lang="de-DE" sz="7946" kern="0" dirty="0">
                <a:solidFill>
                  <a:srgbClr val="0044AA"/>
                </a:solidFill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7946" kern="0" dirty="0" err="1">
                <a:solidFill>
                  <a:srgbClr val="0044AA"/>
                </a:solidFill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the</a:t>
            </a:r>
            <a:r>
              <a:rPr lang="de-DE" sz="7946" kern="0" dirty="0">
                <a:solidFill>
                  <a:srgbClr val="0044AA"/>
                </a:solidFill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 SFB/ Interaction </a:t>
            </a:r>
            <a:r>
              <a:rPr lang="de-DE" sz="7946" kern="0" dirty="0" err="1">
                <a:solidFill>
                  <a:srgbClr val="0044AA"/>
                </a:solidFill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button</a:t>
            </a:r>
            <a:endParaRPr lang="de-DE" sz="7946" kern="0" dirty="0">
              <a:solidFill>
                <a:srgbClr val="0044AA"/>
              </a:solidFill>
              <a:latin typeface="Arial" panose="020B0604020202020204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4C6903C5-3401-4850-8DB5-4CF96C8D033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0"/>
          <a:stretch/>
        </p:blipFill>
        <p:spPr>
          <a:xfrm>
            <a:off x="1179407" y="18767802"/>
            <a:ext cx="7200000" cy="7032834"/>
          </a:xfrm>
          <a:prstGeom prst="rect">
            <a:avLst/>
          </a:prstGeom>
        </p:spPr>
      </p:pic>
      <p:pic>
        <p:nvPicPr>
          <p:cNvPr id="29" name="Grafik 28" descr="Ein Bild, das Text, Elektronik enthält.&#10;&#10;Automatisch generierte Beschreibung">
            <a:extLst>
              <a:ext uri="{FF2B5EF4-FFF2-40B4-BE49-F238E27FC236}">
                <a16:creationId xmlns:a16="http://schemas.microsoft.com/office/drawing/2014/main" id="{A2D82950-9DE6-4D3F-800B-0C22ED16D2C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80"/>
          <a:stretch/>
        </p:blipFill>
        <p:spPr>
          <a:xfrm>
            <a:off x="11112905" y="18685476"/>
            <a:ext cx="7200000" cy="7036726"/>
          </a:xfrm>
          <a:prstGeom prst="rect">
            <a:avLst/>
          </a:prstGeom>
        </p:spPr>
      </p:pic>
      <p:pic>
        <p:nvPicPr>
          <p:cNvPr id="30" name="Grafik 29" descr="Ein Bild, das Text, Elektronik enthält.&#10;&#10;Automatisch generierte Beschreibung">
            <a:extLst>
              <a:ext uri="{FF2B5EF4-FFF2-40B4-BE49-F238E27FC236}">
                <a16:creationId xmlns:a16="http://schemas.microsoft.com/office/drawing/2014/main" id="{786C812E-51D6-4A6D-9A76-54C48660C04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80"/>
          <a:stretch/>
        </p:blipFill>
        <p:spPr>
          <a:xfrm>
            <a:off x="20948442" y="18767803"/>
            <a:ext cx="7200000" cy="7040428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1C5FF79F-BAD3-4BBE-BD42-2D2262AA8D5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0"/>
          <a:stretch/>
        </p:blipFill>
        <p:spPr>
          <a:xfrm>
            <a:off x="1780869" y="28798287"/>
            <a:ext cx="7200000" cy="7032834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B73F6334-F7EB-4E20-9DA6-B633B721659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0"/>
          <a:stretch/>
        </p:blipFill>
        <p:spPr>
          <a:xfrm>
            <a:off x="11616406" y="28690417"/>
            <a:ext cx="7200000" cy="7032834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FBA25498-B75A-4D36-A403-53AA56AE9C8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45"/>
          <a:stretch/>
        </p:blipFill>
        <p:spPr>
          <a:xfrm>
            <a:off x="21092403" y="28849554"/>
            <a:ext cx="7200000" cy="694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4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777607" y="540001"/>
            <a:ext cx="187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/>
              <a:t>Project Title</a:t>
            </a:r>
          </a:p>
        </p:txBody>
      </p:sp>
      <p:sp>
        <p:nvSpPr>
          <p:cNvPr id="3" name="Rechteck 2"/>
          <p:cNvSpPr/>
          <p:nvPr/>
        </p:nvSpPr>
        <p:spPr>
          <a:xfrm>
            <a:off x="6137607" y="2316501"/>
            <a:ext cx="1800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de-DE" sz="4400" b="1" dirty="0">
                <a:latin typeface="Arial" charset="0"/>
                <a:ea typeface="ＭＳ 明朝" charset="-128"/>
                <a:cs typeface="Times New Roman" charset="0"/>
              </a:rPr>
              <a:t>PI</a:t>
            </a:r>
            <a:r>
              <a:rPr lang="de-DE" sz="4400" b="1" baseline="30000" dirty="0">
                <a:latin typeface="Arial" charset="0"/>
                <a:ea typeface="ＭＳ 明朝" charset="-128"/>
                <a:cs typeface="Times New Roman" charset="0"/>
              </a:rPr>
              <a:t>1</a:t>
            </a:r>
            <a:r>
              <a:rPr lang="de-DE" sz="4400" b="1" dirty="0">
                <a:latin typeface="Arial" charset="0"/>
                <a:ea typeface="ＭＳ 明朝" charset="-128"/>
                <a:cs typeface="Times New Roman" charset="0"/>
              </a:rPr>
              <a:t>,</a:t>
            </a:r>
            <a:r>
              <a:rPr lang="de-DE" sz="4400" b="1" baseline="30000" dirty="0">
                <a:latin typeface="Arial" charset="0"/>
                <a:ea typeface="ＭＳ 明朝" charset="-128"/>
                <a:cs typeface="Times New Roman" charset="0"/>
              </a:rPr>
              <a:t> </a:t>
            </a:r>
            <a:r>
              <a:rPr lang="de-DE" sz="4400" b="1" dirty="0">
                <a:latin typeface="Arial" charset="0"/>
                <a:ea typeface="ＭＳ 明朝" charset="-128"/>
                <a:cs typeface="Times New Roman" charset="0"/>
              </a:rPr>
              <a:t>PI</a:t>
            </a:r>
            <a:r>
              <a:rPr lang="de-DE" sz="4400" b="1" baseline="30000" dirty="0">
                <a:latin typeface="Arial" charset="0"/>
                <a:ea typeface="ＭＳ 明朝" charset="-128"/>
                <a:cs typeface="Times New Roman" charset="0"/>
              </a:rPr>
              <a:t>2</a:t>
            </a:r>
            <a:r>
              <a:rPr lang="de-DE" sz="4400" b="1" dirty="0">
                <a:latin typeface="Arial" charset="0"/>
                <a:ea typeface="ＭＳ 明朝" charset="-128"/>
                <a:cs typeface="Times New Roman" charset="0"/>
              </a:rPr>
              <a:t> ,PI</a:t>
            </a:r>
            <a:r>
              <a:rPr lang="de-DE" sz="4400" b="1" baseline="30000" dirty="0">
                <a:latin typeface="Arial" charset="0"/>
                <a:ea typeface="ＭＳ 明朝" charset="-128"/>
                <a:cs typeface="Times New Roman" charset="0"/>
              </a:rPr>
              <a:t>3</a:t>
            </a:r>
            <a:r>
              <a:rPr lang="de-DE" sz="4400" b="1" dirty="0">
                <a:latin typeface="Arial" charset="0"/>
                <a:ea typeface="ＭＳ 明朝" charset="-128"/>
                <a:cs typeface="Times New Roman" charset="0"/>
              </a:rPr>
              <a:t>, PhD</a:t>
            </a:r>
            <a:r>
              <a:rPr lang="de-DE" sz="4400" b="1" baseline="30000" dirty="0">
                <a:latin typeface="Arial" charset="0"/>
                <a:ea typeface="ＭＳ 明朝" charset="-128"/>
                <a:cs typeface="Times New Roman" charset="0"/>
              </a:rPr>
              <a:t>1</a:t>
            </a:r>
            <a:r>
              <a:rPr lang="de-DE" sz="4400" b="1" dirty="0">
                <a:latin typeface="Arial" charset="0"/>
                <a:ea typeface="ＭＳ 明朝" charset="-128"/>
                <a:cs typeface="Times New Roman" charset="0"/>
              </a:rPr>
              <a:t>,</a:t>
            </a:r>
            <a:r>
              <a:rPr lang="de-DE" sz="4400" b="1" baseline="30000" dirty="0">
                <a:latin typeface="Arial" charset="0"/>
                <a:ea typeface="ＭＳ 明朝" charset="-128"/>
                <a:cs typeface="Times New Roman" charset="0"/>
              </a:rPr>
              <a:t> </a:t>
            </a:r>
            <a:r>
              <a:rPr lang="de-DE" sz="4400" b="1" dirty="0">
                <a:latin typeface="Arial" charset="0"/>
                <a:ea typeface="ＭＳ 明朝" charset="-128"/>
                <a:cs typeface="Times New Roman" charset="0"/>
              </a:rPr>
              <a:t>PhD</a:t>
            </a:r>
            <a:r>
              <a:rPr lang="de-DE" sz="4400" b="1" baseline="30000" dirty="0">
                <a:latin typeface="Arial" charset="0"/>
                <a:ea typeface="ＭＳ 明朝" charset="-128"/>
                <a:cs typeface="Times New Roman" charset="0"/>
              </a:rPr>
              <a:t>2</a:t>
            </a:r>
            <a:r>
              <a:rPr lang="de-DE" sz="4400" b="1" dirty="0">
                <a:latin typeface="Arial" charset="0"/>
                <a:ea typeface="ＭＳ 明朝" charset="-128"/>
                <a:cs typeface="Times New Roman" charset="0"/>
              </a:rPr>
              <a:t>, PhD</a:t>
            </a:r>
            <a:r>
              <a:rPr lang="de-DE" sz="4400" b="1" baseline="30000" dirty="0">
                <a:latin typeface="Arial" charset="0"/>
                <a:ea typeface="ＭＳ 明朝" charset="-128"/>
                <a:cs typeface="Times New Roman" charset="0"/>
              </a:rPr>
              <a:t>3 </a:t>
            </a:r>
          </a:p>
        </p:txBody>
      </p:sp>
      <p:sp>
        <p:nvSpPr>
          <p:cNvPr id="11" name="Rechteck 10"/>
          <p:cNvSpPr/>
          <p:nvPr/>
        </p:nvSpPr>
        <p:spPr>
          <a:xfrm>
            <a:off x="6137607" y="3108116"/>
            <a:ext cx="18000000" cy="2177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de-DE" sz="3200" b="1" baseline="30000" dirty="0">
                <a:latin typeface="Arial" charset="0"/>
                <a:ea typeface="ＭＳ 明朝" charset="-128"/>
                <a:cs typeface="Times New Roman" charset="0"/>
              </a:rPr>
              <a:t>1</a:t>
            </a:r>
            <a:r>
              <a:rPr lang="de-DE" sz="3200" dirty="0">
                <a:latin typeface="Arial" charset="0"/>
                <a:ea typeface="ＭＳ 明朝" charset="-128"/>
                <a:cs typeface="Times New Roman" charset="0"/>
              </a:rPr>
              <a:t>Institute, University</a:t>
            </a:r>
          </a:p>
          <a:p>
            <a:pPr algn="ctr">
              <a:spcAft>
                <a:spcPts val="300"/>
              </a:spcAft>
            </a:pPr>
            <a:r>
              <a:rPr lang="de-DE" sz="3200" baseline="30000" dirty="0">
                <a:latin typeface="Arial" charset="0"/>
                <a:ea typeface="ＭＳ 明朝" charset="-128"/>
                <a:cs typeface="Times New Roman" charset="0"/>
              </a:rPr>
              <a:t>2</a:t>
            </a:r>
            <a:r>
              <a:rPr lang="de-DE" sz="3200" dirty="0">
                <a:latin typeface="Arial" charset="0"/>
                <a:ea typeface="ＭＳ 明朝" charset="-128"/>
                <a:cs typeface="Times New Roman" charset="0"/>
              </a:rPr>
              <a:t>Institute, University</a:t>
            </a:r>
          </a:p>
          <a:p>
            <a:pPr algn="ctr">
              <a:spcAft>
                <a:spcPts val="300"/>
              </a:spcAft>
            </a:pPr>
            <a:r>
              <a:rPr lang="de-DE" sz="3200" baseline="30000" dirty="0">
                <a:latin typeface="Arial" charset="0"/>
                <a:ea typeface="ＭＳ 明朝" charset="-128"/>
                <a:cs typeface="Times New Roman" charset="0"/>
              </a:rPr>
              <a:t>3</a:t>
            </a:r>
            <a:r>
              <a:rPr lang="de-DE" sz="3200" dirty="0">
                <a:latin typeface="Arial" charset="0"/>
                <a:ea typeface="ＭＳ 明朝" charset="-128"/>
                <a:cs typeface="Times New Roman" charset="0"/>
              </a:rPr>
              <a:t>Institute, University</a:t>
            </a:r>
          </a:p>
          <a:p>
            <a:pPr algn="ctr">
              <a:spcAft>
                <a:spcPts val="300"/>
              </a:spcAft>
            </a:pPr>
            <a:endParaRPr lang="de-DE" sz="3200" dirty="0">
              <a:latin typeface="Arial" charset="0"/>
              <a:ea typeface="ＭＳ 明朝" charset="-128"/>
              <a:cs typeface="Times New Roman" charset="0"/>
            </a:endParaRPr>
          </a:p>
        </p:txBody>
      </p:sp>
      <p:grpSp>
        <p:nvGrpSpPr>
          <p:cNvPr id="4" name="Gruppierung 3"/>
          <p:cNvGrpSpPr/>
          <p:nvPr/>
        </p:nvGrpSpPr>
        <p:grpSpPr>
          <a:xfrm>
            <a:off x="622554" y="5196500"/>
            <a:ext cx="29160000" cy="1080000"/>
            <a:chOff x="557607" y="5196500"/>
            <a:chExt cx="29160000" cy="1080000"/>
          </a:xfrm>
        </p:grpSpPr>
        <p:sp>
          <p:nvSpPr>
            <p:cNvPr id="13" name="Abgerundetes Rechteck 12"/>
            <p:cNvSpPr/>
            <p:nvPr/>
          </p:nvSpPr>
          <p:spPr>
            <a:xfrm>
              <a:off x="557607" y="5196500"/>
              <a:ext cx="14400000" cy="1080000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6600" dirty="0">
                  <a:solidFill>
                    <a:schemeClr val="bg1"/>
                  </a:solidFill>
                </a:rPr>
                <a:t>Summary/</a:t>
              </a:r>
              <a:r>
                <a:rPr lang="de-DE" sz="6600" dirty="0" err="1">
                  <a:solidFill>
                    <a:schemeClr val="bg1"/>
                  </a:solidFill>
                </a:rPr>
                <a:t>Overview</a:t>
              </a:r>
              <a:endParaRPr lang="de-DE" sz="6600" dirty="0">
                <a:solidFill>
                  <a:schemeClr val="bg1"/>
                </a:solidFill>
              </a:endParaRPr>
            </a:p>
          </p:txBody>
        </p:sp>
        <p:sp>
          <p:nvSpPr>
            <p:cNvPr id="14" name="Abgerundetes Rechteck 13"/>
            <p:cNvSpPr/>
            <p:nvPr/>
          </p:nvSpPr>
          <p:spPr>
            <a:xfrm>
              <a:off x="15317607" y="5196500"/>
              <a:ext cx="14400000" cy="1080000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>
                  <a:solidFill>
                    <a:schemeClr val="bg1"/>
                  </a:solidFill>
                </a:rPr>
                <a:t>Main results/Preliminary work</a:t>
              </a:r>
              <a:endParaRPr lang="de-DE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Abgerundetes Rechteck 19"/>
          <p:cNvSpPr/>
          <p:nvPr/>
        </p:nvSpPr>
        <p:spPr>
          <a:xfrm>
            <a:off x="557607" y="6334363"/>
            <a:ext cx="14400000" cy="8280000"/>
          </a:xfrm>
          <a:prstGeom prst="roundRect">
            <a:avLst>
              <a:gd name="adj" fmla="val 2922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de-DE" sz="3200" dirty="0"/>
              <a:t>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</a:t>
            </a:r>
          </a:p>
          <a:p>
            <a:pPr fontAlgn="t"/>
            <a:r>
              <a:rPr lang="de-DE" sz="3200" dirty="0"/>
              <a:t>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</a:t>
            </a:r>
          </a:p>
          <a:p>
            <a:r>
              <a:rPr lang="de-DE" sz="3200" dirty="0"/>
              <a:t>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</a:t>
            </a:r>
          </a:p>
          <a:p>
            <a:pPr algn="ctr"/>
            <a:endParaRPr lang="de-DE" dirty="0"/>
          </a:p>
        </p:txBody>
      </p:sp>
      <p:sp>
        <p:nvSpPr>
          <p:cNvPr id="21" name="Abgerundetes Rechteck 20"/>
          <p:cNvSpPr/>
          <p:nvPr/>
        </p:nvSpPr>
        <p:spPr>
          <a:xfrm>
            <a:off x="15382554" y="6334363"/>
            <a:ext cx="14400000" cy="8280000"/>
          </a:xfrm>
          <a:prstGeom prst="roundRect">
            <a:avLst>
              <a:gd name="adj" fmla="val 2922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de-DE" sz="3200" dirty="0"/>
              <a:t>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</a:t>
            </a:r>
          </a:p>
          <a:p>
            <a:r>
              <a:rPr lang="de-DE" sz="3200" dirty="0"/>
              <a:t>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</a:t>
            </a:r>
          </a:p>
          <a:p>
            <a:r>
              <a:rPr lang="de-DE" sz="3200" dirty="0"/>
              <a:t>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</a:t>
            </a:r>
          </a:p>
          <a:p>
            <a:pPr algn="ctr"/>
            <a:endParaRPr lang="de-DE" dirty="0"/>
          </a:p>
        </p:txBody>
      </p:sp>
      <p:sp>
        <p:nvSpPr>
          <p:cNvPr id="22" name="Abgerundetes Rechteck 21"/>
          <p:cNvSpPr/>
          <p:nvPr/>
        </p:nvSpPr>
        <p:spPr>
          <a:xfrm>
            <a:off x="557607" y="16287273"/>
            <a:ext cx="14400000" cy="23064583"/>
          </a:xfrm>
          <a:prstGeom prst="roundRect">
            <a:avLst>
              <a:gd name="adj" fmla="val 2922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de-DE" sz="3200" dirty="0"/>
              <a:t>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</a:t>
            </a:r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pPr fontAlgn="t"/>
            <a:r>
              <a:rPr lang="de-DE" sz="3200" dirty="0"/>
              <a:t>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</a:t>
            </a:r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r>
              <a:rPr lang="de-DE" sz="3200" dirty="0"/>
              <a:t>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</a:t>
            </a:r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r>
              <a:rPr lang="de-DE" sz="3200" dirty="0"/>
              <a:t>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</a:t>
            </a:r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pPr algn="ctr"/>
            <a:endParaRPr lang="de-DE" sz="3200" dirty="0"/>
          </a:p>
        </p:txBody>
      </p:sp>
      <p:sp>
        <p:nvSpPr>
          <p:cNvPr id="24" name="Abgerundetes Rechteck 23"/>
          <p:cNvSpPr/>
          <p:nvPr/>
        </p:nvSpPr>
        <p:spPr>
          <a:xfrm>
            <a:off x="21749500" y="32046457"/>
            <a:ext cx="8033054" cy="7001763"/>
          </a:xfrm>
          <a:prstGeom prst="roundRect">
            <a:avLst>
              <a:gd name="adj" fmla="val 2922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457200" indent="-457200">
              <a:buFont typeface="Arial" charset="0"/>
              <a:buChar char="•"/>
            </a:pPr>
            <a:r>
              <a:rPr lang="de-DE" sz="3200" dirty="0"/>
              <a:t>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</a:t>
            </a:r>
          </a:p>
          <a:p>
            <a:pPr marL="457200" indent="-457200">
              <a:buFont typeface="Arial" charset="0"/>
              <a:buChar char="•"/>
            </a:pPr>
            <a:endParaRPr lang="de-DE" sz="3200" dirty="0"/>
          </a:p>
          <a:p>
            <a:pPr marL="457200" indent="-457200">
              <a:buFont typeface="Arial" charset="0"/>
              <a:buChar char="•"/>
            </a:pPr>
            <a:r>
              <a:rPr lang="de-DE" sz="3200" dirty="0"/>
              <a:t>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</a:t>
            </a:r>
          </a:p>
          <a:p>
            <a:pPr marL="457200" indent="-457200">
              <a:buFont typeface="Arial" charset="0"/>
              <a:buChar char="•"/>
            </a:pPr>
            <a:endParaRPr lang="de-DE" sz="3200" dirty="0"/>
          </a:p>
          <a:p>
            <a:pPr marL="457200" indent="-457200">
              <a:buFont typeface="Arial" charset="0"/>
              <a:buChar char="•"/>
            </a:pPr>
            <a:r>
              <a:rPr lang="de-DE" sz="3200" dirty="0"/>
              <a:t>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</a:t>
            </a:r>
          </a:p>
          <a:p>
            <a:pPr algn="ctr"/>
            <a:endParaRPr lang="de-DE" dirty="0"/>
          </a:p>
        </p:txBody>
      </p:sp>
      <p:grpSp>
        <p:nvGrpSpPr>
          <p:cNvPr id="5" name="Gruppierung 4"/>
          <p:cNvGrpSpPr/>
          <p:nvPr/>
        </p:nvGrpSpPr>
        <p:grpSpPr>
          <a:xfrm>
            <a:off x="557607" y="15033671"/>
            <a:ext cx="29160000" cy="1080000"/>
            <a:chOff x="557607" y="15033671"/>
            <a:chExt cx="29160000" cy="1080000"/>
          </a:xfrm>
        </p:grpSpPr>
        <p:sp>
          <p:nvSpPr>
            <p:cNvPr id="17" name="Abgerundetes Rechteck 16"/>
            <p:cNvSpPr/>
            <p:nvPr/>
          </p:nvSpPr>
          <p:spPr>
            <a:xfrm>
              <a:off x="557607" y="15033671"/>
              <a:ext cx="14400000" cy="1080000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6600" dirty="0">
                  <a:solidFill>
                    <a:schemeClr val="bg1"/>
                  </a:solidFill>
                </a:rPr>
                <a:t>Work </a:t>
              </a:r>
              <a:r>
                <a:rPr lang="de-DE" sz="6600" dirty="0" err="1">
                  <a:solidFill>
                    <a:schemeClr val="bg1"/>
                  </a:solidFill>
                </a:rPr>
                <a:t>packages</a:t>
              </a:r>
              <a:r>
                <a:rPr lang="de-DE" sz="6600" dirty="0">
                  <a:solidFill>
                    <a:schemeClr val="bg1"/>
                  </a:solidFill>
                </a:rPr>
                <a:t> and </a:t>
              </a:r>
              <a:r>
                <a:rPr lang="de-DE" sz="6600" dirty="0" err="1">
                  <a:solidFill>
                    <a:schemeClr val="bg1"/>
                  </a:solidFill>
                </a:rPr>
                <a:t>methods</a:t>
              </a:r>
              <a:endParaRPr lang="de-DE" sz="6600" dirty="0">
                <a:solidFill>
                  <a:schemeClr val="bg1"/>
                </a:solidFill>
              </a:endParaRPr>
            </a:p>
          </p:txBody>
        </p:sp>
        <p:sp>
          <p:nvSpPr>
            <p:cNvPr id="25" name="Abgerundetes Rechteck 24"/>
            <p:cNvSpPr/>
            <p:nvPr/>
          </p:nvSpPr>
          <p:spPr>
            <a:xfrm>
              <a:off x="15317607" y="15033671"/>
              <a:ext cx="14400000" cy="1080000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6600" dirty="0">
                  <a:solidFill>
                    <a:schemeClr val="bg1"/>
                  </a:solidFill>
                </a:rPr>
                <a:t>Integration </a:t>
              </a:r>
              <a:r>
                <a:rPr lang="de-DE" sz="6600" dirty="0" err="1">
                  <a:solidFill>
                    <a:schemeClr val="bg1"/>
                  </a:solidFill>
                </a:rPr>
                <a:t>into</a:t>
              </a:r>
              <a:r>
                <a:rPr lang="de-DE" sz="6600" dirty="0">
                  <a:solidFill>
                    <a:schemeClr val="bg1"/>
                  </a:solidFill>
                </a:rPr>
                <a:t> </a:t>
              </a:r>
              <a:r>
                <a:rPr lang="de-DE" sz="6600" dirty="0" err="1">
                  <a:solidFill>
                    <a:schemeClr val="bg1"/>
                  </a:solidFill>
                </a:rPr>
                <a:t>interdisciplinary</a:t>
              </a:r>
              <a:r>
                <a:rPr lang="de-DE" sz="6600" dirty="0">
                  <a:solidFill>
                    <a:schemeClr val="bg1"/>
                  </a:solidFill>
                </a:rPr>
                <a:t> </a:t>
              </a:r>
              <a:r>
                <a:rPr lang="de-DE" sz="6600" dirty="0" err="1">
                  <a:solidFill>
                    <a:schemeClr val="bg1"/>
                  </a:solidFill>
                </a:rPr>
                <a:t>topics</a:t>
              </a:r>
              <a:endParaRPr lang="de-DE" sz="6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" name="Bild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6629" y="540000"/>
            <a:ext cx="5230978" cy="3600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3C55FA9-9FE2-493F-AE45-332A2716DAAF}"/>
              </a:ext>
            </a:extLst>
          </p:cNvPr>
          <p:cNvSpPr txBox="1"/>
          <p:nvPr/>
        </p:nvSpPr>
        <p:spPr>
          <a:xfrm>
            <a:off x="914400" y="895622"/>
            <a:ext cx="5878286" cy="388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Project Logo </a:t>
            </a:r>
          </a:p>
          <a:p>
            <a:r>
              <a:rPr lang="en-US" dirty="0"/>
              <a:t>Size 10x15,7cm</a:t>
            </a:r>
            <a:endParaRPr lang="de-DE" dirty="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567DC19A-0C33-4903-949E-C47F4584F405}"/>
              </a:ext>
            </a:extLst>
          </p:cNvPr>
          <p:cNvSpPr txBox="1"/>
          <p:nvPr/>
        </p:nvSpPr>
        <p:spPr>
          <a:xfrm>
            <a:off x="15414410" y="32172964"/>
            <a:ext cx="5878286" cy="388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Interaction button 20x20cm</a:t>
            </a:r>
            <a:endParaRPr lang="de-DE" dirty="0"/>
          </a:p>
        </p:txBody>
      </p:sp>
      <p:sp>
        <p:nvSpPr>
          <p:cNvPr id="29" name="Abgerundetes Rechteck 18">
            <a:extLst>
              <a:ext uri="{FF2B5EF4-FFF2-40B4-BE49-F238E27FC236}">
                <a16:creationId xmlns:a16="http://schemas.microsoft.com/office/drawing/2014/main" id="{5EB2928B-8138-47C2-ACF9-D93AD1E55F16}"/>
              </a:ext>
            </a:extLst>
          </p:cNvPr>
          <p:cNvSpPr/>
          <p:nvPr/>
        </p:nvSpPr>
        <p:spPr>
          <a:xfrm>
            <a:off x="15317607" y="30824256"/>
            <a:ext cx="14400000" cy="1080000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Position within the SFB</a:t>
            </a:r>
            <a:endParaRPr lang="de-DE" sz="6600" dirty="0">
              <a:solidFill>
                <a:schemeClr val="bg1"/>
              </a:solidFill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7F4A0AC-9EA7-B03C-5B6B-96C7CAD2CC68}"/>
              </a:ext>
            </a:extLst>
          </p:cNvPr>
          <p:cNvGrpSpPr/>
          <p:nvPr/>
        </p:nvGrpSpPr>
        <p:grpSpPr>
          <a:xfrm>
            <a:off x="557607" y="40719856"/>
            <a:ext cx="29160000" cy="1440000"/>
            <a:chOff x="557607" y="40719856"/>
            <a:chExt cx="29160000" cy="1440000"/>
          </a:xfrm>
        </p:grpSpPr>
        <p:pic>
          <p:nvPicPr>
            <p:cNvPr id="16" name="Bild 6">
              <a:extLst>
                <a:ext uri="{FF2B5EF4-FFF2-40B4-BE49-F238E27FC236}">
                  <a16:creationId xmlns:a16="http://schemas.microsoft.com/office/drawing/2014/main" id="{A775FFA4-6147-6205-69C5-6676156AE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9061" y="40719856"/>
              <a:ext cx="5532490" cy="14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Bild 8">
              <a:extLst>
                <a:ext uri="{FF2B5EF4-FFF2-40B4-BE49-F238E27FC236}">
                  <a16:creationId xmlns:a16="http://schemas.microsoft.com/office/drawing/2014/main" id="{5D00D7DD-B6B3-5BA0-BB2A-12F5DEF0E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58044" y="40719856"/>
              <a:ext cx="4659563" cy="14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Bild 9">
              <a:extLst>
                <a:ext uri="{FF2B5EF4-FFF2-40B4-BE49-F238E27FC236}">
                  <a16:creationId xmlns:a16="http://schemas.microsoft.com/office/drawing/2014/main" id="{822C1084-85CA-2F43-8188-C562D8D7F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5416" y="40719856"/>
              <a:ext cx="3279933" cy="1440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" name="Gruppierung 25">
              <a:extLst>
                <a:ext uri="{FF2B5EF4-FFF2-40B4-BE49-F238E27FC236}">
                  <a16:creationId xmlns:a16="http://schemas.microsoft.com/office/drawing/2014/main" id="{65343A25-6938-2945-38B5-107113841EE5}"/>
                </a:ext>
              </a:extLst>
            </p:cNvPr>
            <p:cNvGrpSpPr/>
            <p:nvPr/>
          </p:nvGrpSpPr>
          <p:grpSpPr>
            <a:xfrm>
              <a:off x="18779214" y="40719856"/>
              <a:ext cx="5614965" cy="1440000"/>
              <a:chOff x="14091948" y="40594268"/>
              <a:chExt cx="5614965" cy="1440000"/>
            </a:xfrm>
          </p:grpSpPr>
          <p:pic>
            <p:nvPicPr>
              <p:cNvPr id="32" name="Bild 26">
                <a:extLst>
                  <a:ext uri="{FF2B5EF4-FFF2-40B4-BE49-F238E27FC236}">
                    <a16:creationId xmlns:a16="http://schemas.microsoft.com/office/drawing/2014/main" id="{847E3751-50F8-91E8-9964-CD734E44EB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09801" y="40594268"/>
                <a:ext cx="1697112" cy="1440000"/>
              </a:xfrm>
              <a:prstGeom prst="rect">
                <a:avLst/>
              </a:prstGeom>
            </p:spPr>
          </p:pic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65CFB5E1-3BA9-4526-C55D-3D0940B1D6D6}"/>
                  </a:ext>
                </a:extLst>
              </p:cNvPr>
              <p:cNvSpPr txBox="1"/>
              <p:nvPr/>
            </p:nvSpPr>
            <p:spPr>
              <a:xfrm>
                <a:off x="14091948" y="40775659"/>
                <a:ext cx="4192173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3200" b="1" dirty="0">
                    <a:latin typeface="Arial" charset="0"/>
                    <a:ea typeface="Arial" charset="0"/>
                    <a:cs typeface="Arial" charset="0"/>
                  </a:rPr>
                  <a:t>Universitätsklinikum</a:t>
                </a:r>
              </a:p>
              <a:p>
                <a:r>
                  <a:rPr lang="de-DE" sz="3200" dirty="0">
                    <a:latin typeface="Arial" charset="0"/>
                    <a:ea typeface="Arial" charset="0"/>
                    <a:cs typeface="Arial" charset="0"/>
                  </a:rPr>
                  <a:t>Würzburg</a:t>
                </a:r>
              </a:p>
            </p:txBody>
          </p:sp>
        </p:grpSp>
        <p:pic>
          <p:nvPicPr>
            <p:cNvPr id="31" name="Grafik 30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3EAC6762-D79B-6FF1-A09C-424589474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grayscl/>
            </a:blip>
            <a:stretch>
              <a:fillRect/>
            </a:stretch>
          </p:blipFill>
          <p:spPr>
            <a:xfrm>
              <a:off x="557607" y="40719856"/>
              <a:ext cx="7417589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5507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858322" y="16407015"/>
            <a:ext cx="21933762" cy="378440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de-DE" sz="7946" kern="0" dirty="0">
                <a:solidFill>
                  <a:srgbClr val="0044AA"/>
                </a:solidFill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Position </a:t>
            </a:r>
            <a:r>
              <a:rPr lang="de-DE" sz="7946" kern="0" dirty="0" err="1">
                <a:solidFill>
                  <a:srgbClr val="0044AA"/>
                </a:solidFill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within</a:t>
            </a:r>
            <a:r>
              <a:rPr lang="de-DE" sz="7946" kern="0" dirty="0">
                <a:solidFill>
                  <a:srgbClr val="0044AA"/>
                </a:solidFill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sz="7946" kern="0" dirty="0" err="1">
                <a:solidFill>
                  <a:srgbClr val="0044AA"/>
                </a:solidFill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the</a:t>
            </a:r>
            <a:r>
              <a:rPr lang="de-DE" sz="7946" kern="0" dirty="0">
                <a:solidFill>
                  <a:srgbClr val="0044AA"/>
                </a:solidFill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 SFB/ Interaction </a:t>
            </a:r>
            <a:r>
              <a:rPr lang="de-DE" sz="7946" kern="0" dirty="0" err="1">
                <a:solidFill>
                  <a:srgbClr val="0044AA"/>
                </a:solidFill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button</a:t>
            </a:r>
            <a:endParaRPr lang="de-DE" sz="7946" kern="0" dirty="0">
              <a:solidFill>
                <a:srgbClr val="0044AA"/>
              </a:solidFill>
              <a:latin typeface="Arial" panose="020B0604020202020204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19" name="Grafik 18" descr="Ein Bild, das Text, Elektronik enthält.&#10;&#10;Automatisch generierte Beschreibung">
            <a:extLst>
              <a:ext uri="{FF2B5EF4-FFF2-40B4-BE49-F238E27FC236}">
                <a16:creationId xmlns:a16="http://schemas.microsoft.com/office/drawing/2014/main" id="{FDE79082-D3CC-4083-892B-BFBC837AEA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79"/>
          <a:stretch/>
        </p:blipFill>
        <p:spPr>
          <a:xfrm>
            <a:off x="919718" y="21401881"/>
            <a:ext cx="7412171" cy="720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0C87CE1-FCA8-4C64-942A-4098999F4E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79"/>
          <a:stretch/>
        </p:blipFill>
        <p:spPr>
          <a:xfrm>
            <a:off x="10326200" y="21437600"/>
            <a:ext cx="7412171" cy="7200000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08318053-DA1D-4358-B7A5-BD322770FF09}"/>
              </a:ext>
            </a:extLst>
          </p:cNvPr>
          <p:cNvSpPr txBox="1">
            <a:spLocks noChangeArrowheads="1"/>
          </p:cNvSpPr>
          <p:nvPr/>
        </p:nvSpPr>
        <p:spPr>
          <a:xfrm>
            <a:off x="371588" y="7451018"/>
            <a:ext cx="21933762" cy="378440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FF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0595" kern="0" dirty="0">
                <a:solidFill>
                  <a:srgbClr val="0044AA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Z-Subproject logos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19B225E-0495-4F93-A4F1-96C89BE98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4284" y="10661747"/>
            <a:ext cx="5652000" cy="371890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E0FA7F8-DE42-459B-8122-D01BE541AD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322" y="10457565"/>
            <a:ext cx="5652000" cy="371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19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777607" y="540001"/>
            <a:ext cx="187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/>
              <a:t>Project Title</a:t>
            </a:r>
          </a:p>
        </p:txBody>
      </p:sp>
      <p:sp>
        <p:nvSpPr>
          <p:cNvPr id="3" name="Rechteck 2"/>
          <p:cNvSpPr/>
          <p:nvPr/>
        </p:nvSpPr>
        <p:spPr>
          <a:xfrm>
            <a:off x="6137607" y="2316501"/>
            <a:ext cx="1800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de-DE" sz="4400" b="1" dirty="0">
                <a:latin typeface="Arial" charset="0"/>
                <a:ea typeface="ＭＳ 明朝" charset="-128"/>
                <a:cs typeface="Times New Roman" charset="0"/>
              </a:rPr>
              <a:t>PI</a:t>
            </a:r>
            <a:r>
              <a:rPr lang="de-DE" sz="4400" b="1" baseline="30000" dirty="0">
                <a:latin typeface="Arial" charset="0"/>
                <a:ea typeface="ＭＳ 明朝" charset="-128"/>
                <a:cs typeface="Times New Roman" charset="0"/>
              </a:rPr>
              <a:t>1</a:t>
            </a:r>
            <a:r>
              <a:rPr lang="de-DE" sz="4400" b="1" dirty="0">
                <a:latin typeface="Arial" charset="0"/>
                <a:ea typeface="ＭＳ 明朝" charset="-128"/>
                <a:cs typeface="Times New Roman" charset="0"/>
              </a:rPr>
              <a:t>,</a:t>
            </a:r>
            <a:r>
              <a:rPr lang="de-DE" sz="4400" b="1" baseline="30000" dirty="0">
                <a:latin typeface="Arial" charset="0"/>
                <a:ea typeface="ＭＳ 明朝" charset="-128"/>
                <a:cs typeface="Times New Roman" charset="0"/>
              </a:rPr>
              <a:t> </a:t>
            </a:r>
            <a:r>
              <a:rPr lang="de-DE" sz="4400" b="1" dirty="0">
                <a:latin typeface="Arial" charset="0"/>
                <a:ea typeface="ＭＳ 明朝" charset="-128"/>
                <a:cs typeface="Times New Roman" charset="0"/>
              </a:rPr>
              <a:t>PI</a:t>
            </a:r>
            <a:r>
              <a:rPr lang="de-DE" sz="4400" b="1" baseline="30000" dirty="0">
                <a:latin typeface="Arial" charset="0"/>
                <a:ea typeface="ＭＳ 明朝" charset="-128"/>
                <a:cs typeface="Times New Roman" charset="0"/>
              </a:rPr>
              <a:t>2</a:t>
            </a:r>
            <a:r>
              <a:rPr lang="de-DE" sz="4400" b="1" dirty="0">
                <a:latin typeface="Arial" charset="0"/>
                <a:ea typeface="ＭＳ 明朝" charset="-128"/>
                <a:cs typeface="Times New Roman" charset="0"/>
              </a:rPr>
              <a:t> ,PI</a:t>
            </a:r>
            <a:r>
              <a:rPr lang="de-DE" sz="4400" b="1" baseline="30000" dirty="0">
                <a:latin typeface="Arial" charset="0"/>
                <a:ea typeface="ＭＳ 明朝" charset="-128"/>
                <a:cs typeface="Times New Roman" charset="0"/>
              </a:rPr>
              <a:t>3</a:t>
            </a:r>
            <a:r>
              <a:rPr lang="de-DE" sz="4400" b="1" dirty="0">
                <a:latin typeface="Arial" charset="0"/>
                <a:ea typeface="ＭＳ 明朝" charset="-128"/>
                <a:cs typeface="Times New Roman" charset="0"/>
              </a:rPr>
              <a:t>, PhD</a:t>
            </a:r>
            <a:r>
              <a:rPr lang="de-DE" sz="4400" b="1" baseline="30000" dirty="0">
                <a:latin typeface="Arial" charset="0"/>
                <a:ea typeface="ＭＳ 明朝" charset="-128"/>
                <a:cs typeface="Times New Roman" charset="0"/>
              </a:rPr>
              <a:t>1</a:t>
            </a:r>
            <a:r>
              <a:rPr lang="de-DE" sz="4400" b="1" dirty="0">
                <a:latin typeface="Arial" charset="0"/>
                <a:ea typeface="ＭＳ 明朝" charset="-128"/>
                <a:cs typeface="Times New Roman" charset="0"/>
              </a:rPr>
              <a:t>,</a:t>
            </a:r>
            <a:r>
              <a:rPr lang="de-DE" sz="4400" b="1" baseline="30000" dirty="0">
                <a:latin typeface="Arial" charset="0"/>
                <a:ea typeface="ＭＳ 明朝" charset="-128"/>
                <a:cs typeface="Times New Roman" charset="0"/>
              </a:rPr>
              <a:t> </a:t>
            </a:r>
            <a:r>
              <a:rPr lang="de-DE" sz="4400" b="1" dirty="0">
                <a:latin typeface="Arial" charset="0"/>
                <a:ea typeface="ＭＳ 明朝" charset="-128"/>
                <a:cs typeface="Times New Roman" charset="0"/>
              </a:rPr>
              <a:t>PhD</a:t>
            </a:r>
            <a:r>
              <a:rPr lang="de-DE" sz="4400" b="1" baseline="30000" dirty="0">
                <a:latin typeface="Arial" charset="0"/>
                <a:ea typeface="ＭＳ 明朝" charset="-128"/>
                <a:cs typeface="Times New Roman" charset="0"/>
              </a:rPr>
              <a:t>2</a:t>
            </a:r>
            <a:r>
              <a:rPr lang="de-DE" sz="4400" b="1" dirty="0">
                <a:latin typeface="Arial" charset="0"/>
                <a:ea typeface="ＭＳ 明朝" charset="-128"/>
                <a:cs typeface="Times New Roman" charset="0"/>
              </a:rPr>
              <a:t>, PhD</a:t>
            </a:r>
            <a:r>
              <a:rPr lang="de-DE" sz="4400" b="1" baseline="30000" dirty="0">
                <a:latin typeface="Arial" charset="0"/>
                <a:ea typeface="ＭＳ 明朝" charset="-128"/>
                <a:cs typeface="Times New Roman" charset="0"/>
              </a:rPr>
              <a:t>3 </a:t>
            </a:r>
          </a:p>
        </p:txBody>
      </p:sp>
      <p:sp>
        <p:nvSpPr>
          <p:cNvPr id="11" name="Rechteck 10"/>
          <p:cNvSpPr/>
          <p:nvPr/>
        </p:nvSpPr>
        <p:spPr>
          <a:xfrm>
            <a:off x="6137607" y="3108116"/>
            <a:ext cx="18000000" cy="2177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de-DE" sz="3200" b="1" baseline="30000" dirty="0">
                <a:latin typeface="Arial" charset="0"/>
                <a:ea typeface="ＭＳ 明朝" charset="-128"/>
                <a:cs typeface="Times New Roman" charset="0"/>
              </a:rPr>
              <a:t>1</a:t>
            </a:r>
            <a:r>
              <a:rPr lang="de-DE" sz="3200" dirty="0">
                <a:latin typeface="Arial" charset="0"/>
                <a:ea typeface="ＭＳ 明朝" charset="-128"/>
                <a:cs typeface="Times New Roman" charset="0"/>
              </a:rPr>
              <a:t>Institute, University</a:t>
            </a:r>
          </a:p>
          <a:p>
            <a:pPr algn="ctr">
              <a:spcAft>
                <a:spcPts val="300"/>
              </a:spcAft>
            </a:pPr>
            <a:r>
              <a:rPr lang="de-DE" sz="3200" baseline="30000" dirty="0">
                <a:latin typeface="Arial" charset="0"/>
                <a:ea typeface="ＭＳ 明朝" charset="-128"/>
                <a:cs typeface="Times New Roman" charset="0"/>
              </a:rPr>
              <a:t>2</a:t>
            </a:r>
            <a:r>
              <a:rPr lang="de-DE" sz="3200" dirty="0">
                <a:latin typeface="Arial" charset="0"/>
                <a:ea typeface="ＭＳ 明朝" charset="-128"/>
                <a:cs typeface="Times New Roman" charset="0"/>
              </a:rPr>
              <a:t>Institute, University</a:t>
            </a:r>
          </a:p>
          <a:p>
            <a:pPr algn="ctr">
              <a:spcAft>
                <a:spcPts val="300"/>
              </a:spcAft>
            </a:pPr>
            <a:r>
              <a:rPr lang="de-DE" sz="3200" baseline="30000" dirty="0">
                <a:latin typeface="Arial" charset="0"/>
                <a:ea typeface="ＭＳ 明朝" charset="-128"/>
                <a:cs typeface="Times New Roman" charset="0"/>
              </a:rPr>
              <a:t>3</a:t>
            </a:r>
            <a:r>
              <a:rPr lang="de-DE" sz="3200" dirty="0">
                <a:latin typeface="Arial" charset="0"/>
                <a:ea typeface="ＭＳ 明朝" charset="-128"/>
                <a:cs typeface="Times New Roman" charset="0"/>
              </a:rPr>
              <a:t>Institute, University</a:t>
            </a:r>
          </a:p>
          <a:p>
            <a:pPr algn="ctr">
              <a:spcAft>
                <a:spcPts val="300"/>
              </a:spcAft>
            </a:pPr>
            <a:endParaRPr lang="de-DE" sz="3200" dirty="0">
              <a:latin typeface="Arial" charset="0"/>
              <a:ea typeface="ＭＳ 明朝" charset="-128"/>
              <a:cs typeface="Times New Roman" charset="0"/>
            </a:endParaRPr>
          </a:p>
        </p:txBody>
      </p:sp>
      <p:grpSp>
        <p:nvGrpSpPr>
          <p:cNvPr id="4" name="Gruppierung 3"/>
          <p:cNvGrpSpPr/>
          <p:nvPr/>
        </p:nvGrpSpPr>
        <p:grpSpPr>
          <a:xfrm>
            <a:off x="622554" y="5196500"/>
            <a:ext cx="29160000" cy="1080000"/>
            <a:chOff x="557607" y="5196500"/>
            <a:chExt cx="29160000" cy="1080000"/>
          </a:xfrm>
        </p:grpSpPr>
        <p:sp>
          <p:nvSpPr>
            <p:cNvPr id="13" name="Abgerundetes Rechteck 12"/>
            <p:cNvSpPr/>
            <p:nvPr/>
          </p:nvSpPr>
          <p:spPr>
            <a:xfrm>
              <a:off x="557607" y="5196500"/>
              <a:ext cx="14400000" cy="10800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6600" dirty="0">
                  <a:solidFill>
                    <a:schemeClr val="bg1"/>
                  </a:solidFill>
                </a:rPr>
                <a:t>Summary/</a:t>
              </a:r>
              <a:r>
                <a:rPr lang="de-DE" sz="6600" dirty="0" err="1">
                  <a:solidFill>
                    <a:schemeClr val="bg1"/>
                  </a:solidFill>
                </a:rPr>
                <a:t>Overview</a:t>
              </a:r>
              <a:endParaRPr lang="de-DE" sz="6600" dirty="0">
                <a:solidFill>
                  <a:schemeClr val="bg1"/>
                </a:solidFill>
              </a:endParaRPr>
            </a:p>
          </p:txBody>
        </p:sp>
        <p:sp>
          <p:nvSpPr>
            <p:cNvPr id="14" name="Abgerundetes Rechteck 13"/>
            <p:cNvSpPr/>
            <p:nvPr/>
          </p:nvSpPr>
          <p:spPr>
            <a:xfrm>
              <a:off x="15317607" y="5196500"/>
              <a:ext cx="14400000" cy="10800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>
                  <a:solidFill>
                    <a:schemeClr val="bg1"/>
                  </a:solidFill>
                </a:rPr>
                <a:t>Main results/Preliminary work</a:t>
              </a:r>
              <a:endParaRPr lang="de-DE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Abgerundetes Rechteck 19"/>
          <p:cNvSpPr/>
          <p:nvPr/>
        </p:nvSpPr>
        <p:spPr>
          <a:xfrm>
            <a:off x="557607" y="6334363"/>
            <a:ext cx="14400000" cy="8280000"/>
          </a:xfrm>
          <a:prstGeom prst="roundRect">
            <a:avLst>
              <a:gd name="adj" fmla="val 2922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de-DE" sz="3200" dirty="0"/>
              <a:t>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</a:t>
            </a:r>
          </a:p>
          <a:p>
            <a:pPr fontAlgn="t"/>
            <a:r>
              <a:rPr lang="de-DE" sz="3200" dirty="0"/>
              <a:t>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</a:t>
            </a:r>
          </a:p>
          <a:p>
            <a:r>
              <a:rPr lang="de-DE" sz="3200" dirty="0"/>
              <a:t>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</a:t>
            </a:r>
          </a:p>
          <a:p>
            <a:pPr algn="ctr"/>
            <a:endParaRPr lang="de-DE" dirty="0"/>
          </a:p>
        </p:txBody>
      </p:sp>
      <p:sp>
        <p:nvSpPr>
          <p:cNvPr id="21" name="Abgerundetes Rechteck 20"/>
          <p:cNvSpPr/>
          <p:nvPr/>
        </p:nvSpPr>
        <p:spPr>
          <a:xfrm>
            <a:off x="15382554" y="6334363"/>
            <a:ext cx="14400000" cy="8280000"/>
          </a:xfrm>
          <a:prstGeom prst="roundRect">
            <a:avLst>
              <a:gd name="adj" fmla="val 2922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de-DE" sz="3200" dirty="0"/>
              <a:t>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</a:t>
            </a:r>
          </a:p>
          <a:p>
            <a:r>
              <a:rPr lang="de-DE" sz="3200" dirty="0"/>
              <a:t>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</a:t>
            </a:r>
          </a:p>
          <a:p>
            <a:r>
              <a:rPr lang="de-DE" sz="3200" dirty="0"/>
              <a:t>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</a:t>
            </a:r>
          </a:p>
          <a:p>
            <a:pPr algn="ctr"/>
            <a:endParaRPr lang="de-DE" dirty="0"/>
          </a:p>
        </p:txBody>
      </p:sp>
      <p:sp>
        <p:nvSpPr>
          <p:cNvPr id="22" name="Abgerundetes Rechteck 21"/>
          <p:cNvSpPr/>
          <p:nvPr/>
        </p:nvSpPr>
        <p:spPr>
          <a:xfrm>
            <a:off x="557607" y="16287273"/>
            <a:ext cx="14400000" cy="23064583"/>
          </a:xfrm>
          <a:prstGeom prst="roundRect">
            <a:avLst>
              <a:gd name="adj" fmla="val 2922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de-DE" sz="3200" dirty="0"/>
              <a:t>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</a:t>
            </a:r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pPr fontAlgn="t"/>
            <a:r>
              <a:rPr lang="de-DE" sz="3200" dirty="0"/>
              <a:t>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</a:t>
            </a:r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r>
              <a:rPr lang="de-DE" sz="3200" dirty="0"/>
              <a:t>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</a:t>
            </a:r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r>
              <a:rPr lang="de-DE" sz="3200" dirty="0"/>
              <a:t>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</a:t>
            </a:r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pPr algn="ctr"/>
            <a:endParaRPr lang="de-DE" sz="3200" dirty="0"/>
          </a:p>
        </p:txBody>
      </p:sp>
      <p:sp>
        <p:nvSpPr>
          <p:cNvPr id="24" name="Abgerundetes Rechteck 23"/>
          <p:cNvSpPr/>
          <p:nvPr/>
        </p:nvSpPr>
        <p:spPr>
          <a:xfrm>
            <a:off x="21749500" y="32046457"/>
            <a:ext cx="8033054" cy="7001763"/>
          </a:xfrm>
          <a:prstGeom prst="roundRect">
            <a:avLst>
              <a:gd name="adj" fmla="val 2922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457200" indent="-457200">
              <a:buFont typeface="Arial" charset="0"/>
              <a:buChar char="•"/>
            </a:pPr>
            <a:r>
              <a:rPr lang="de-DE" sz="3200" dirty="0"/>
              <a:t>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</a:t>
            </a:r>
          </a:p>
          <a:p>
            <a:pPr marL="457200" indent="-457200">
              <a:buFont typeface="Arial" charset="0"/>
              <a:buChar char="•"/>
            </a:pPr>
            <a:endParaRPr lang="de-DE" sz="3200" dirty="0"/>
          </a:p>
          <a:p>
            <a:pPr marL="457200" indent="-457200">
              <a:buFont typeface="Arial" charset="0"/>
              <a:buChar char="•"/>
            </a:pPr>
            <a:r>
              <a:rPr lang="de-DE" sz="3200" dirty="0"/>
              <a:t>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</a:t>
            </a:r>
          </a:p>
          <a:p>
            <a:pPr marL="457200" indent="-457200">
              <a:buFont typeface="Arial" charset="0"/>
              <a:buChar char="•"/>
            </a:pPr>
            <a:endParaRPr lang="de-DE" sz="3200" dirty="0"/>
          </a:p>
          <a:p>
            <a:pPr marL="457200" indent="-457200">
              <a:buFont typeface="Arial" charset="0"/>
              <a:buChar char="•"/>
            </a:pPr>
            <a:r>
              <a:rPr lang="de-DE" sz="3200" dirty="0"/>
              <a:t>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The quick </a:t>
            </a:r>
            <a:r>
              <a:rPr lang="de-DE" sz="3200" dirty="0" err="1"/>
              <a:t>brown</a:t>
            </a:r>
            <a:r>
              <a:rPr lang="de-DE" sz="3200" dirty="0"/>
              <a:t> </a:t>
            </a:r>
            <a:r>
              <a:rPr lang="de-DE" sz="3200" dirty="0" err="1"/>
              <a:t>fox</a:t>
            </a:r>
            <a:r>
              <a:rPr lang="de-DE" sz="3200" dirty="0"/>
              <a:t> </a:t>
            </a:r>
            <a:r>
              <a:rPr lang="de-DE" sz="3200" dirty="0" err="1"/>
              <a:t>jumps</a:t>
            </a:r>
            <a:r>
              <a:rPr lang="de-DE" sz="3200" dirty="0"/>
              <a:t> </a:t>
            </a:r>
            <a:r>
              <a:rPr lang="de-DE" sz="3200" dirty="0" err="1"/>
              <a:t>over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lazy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. </a:t>
            </a:r>
          </a:p>
          <a:p>
            <a:pPr algn="ctr"/>
            <a:endParaRPr lang="de-DE" dirty="0"/>
          </a:p>
        </p:txBody>
      </p:sp>
      <p:grpSp>
        <p:nvGrpSpPr>
          <p:cNvPr id="5" name="Gruppierung 4"/>
          <p:cNvGrpSpPr/>
          <p:nvPr/>
        </p:nvGrpSpPr>
        <p:grpSpPr>
          <a:xfrm>
            <a:off x="557607" y="15033671"/>
            <a:ext cx="29160000" cy="1080000"/>
            <a:chOff x="557607" y="15033671"/>
            <a:chExt cx="29160000" cy="1080000"/>
          </a:xfrm>
        </p:grpSpPr>
        <p:sp>
          <p:nvSpPr>
            <p:cNvPr id="17" name="Abgerundetes Rechteck 16"/>
            <p:cNvSpPr/>
            <p:nvPr/>
          </p:nvSpPr>
          <p:spPr>
            <a:xfrm>
              <a:off x="557607" y="15033671"/>
              <a:ext cx="14400000" cy="10800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6600" dirty="0">
                  <a:solidFill>
                    <a:schemeClr val="bg1"/>
                  </a:solidFill>
                </a:rPr>
                <a:t>Work </a:t>
              </a:r>
              <a:r>
                <a:rPr lang="de-DE" sz="6600" dirty="0" err="1">
                  <a:solidFill>
                    <a:schemeClr val="bg1"/>
                  </a:solidFill>
                </a:rPr>
                <a:t>packages</a:t>
              </a:r>
              <a:r>
                <a:rPr lang="de-DE" sz="6600" dirty="0">
                  <a:solidFill>
                    <a:schemeClr val="bg1"/>
                  </a:solidFill>
                </a:rPr>
                <a:t> and </a:t>
              </a:r>
              <a:r>
                <a:rPr lang="de-DE" sz="6600" dirty="0" err="1">
                  <a:solidFill>
                    <a:schemeClr val="bg1"/>
                  </a:solidFill>
                </a:rPr>
                <a:t>methods</a:t>
              </a:r>
              <a:endParaRPr lang="de-DE" sz="6600" dirty="0">
                <a:solidFill>
                  <a:schemeClr val="bg1"/>
                </a:solidFill>
              </a:endParaRPr>
            </a:p>
          </p:txBody>
        </p:sp>
        <p:sp>
          <p:nvSpPr>
            <p:cNvPr id="25" name="Abgerundetes Rechteck 24"/>
            <p:cNvSpPr/>
            <p:nvPr/>
          </p:nvSpPr>
          <p:spPr>
            <a:xfrm>
              <a:off x="15317607" y="15033671"/>
              <a:ext cx="14400000" cy="10800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6600" dirty="0">
                  <a:solidFill>
                    <a:schemeClr val="bg1"/>
                  </a:solidFill>
                </a:rPr>
                <a:t>Integration </a:t>
              </a:r>
              <a:r>
                <a:rPr lang="de-DE" sz="6600" dirty="0" err="1">
                  <a:solidFill>
                    <a:schemeClr val="bg1"/>
                  </a:solidFill>
                </a:rPr>
                <a:t>into</a:t>
              </a:r>
              <a:r>
                <a:rPr lang="de-DE" sz="6600" dirty="0">
                  <a:solidFill>
                    <a:schemeClr val="bg1"/>
                  </a:solidFill>
                </a:rPr>
                <a:t> </a:t>
              </a:r>
              <a:r>
                <a:rPr lang="de-DE" sz="6600" dirty="0" err="1">
                  <a:solidFill>
                    <a:schemeClr val="bg1"/>
                  </a:solidFill>
                </a:rPr>
                <a:t>interdisciplinary</a:t>
              </a:r>
              <a:r>
                <a:rPr lang="de-DE" sz="6600" dirty="0">
                  <a:solidFill>
                    <a:schemeClr val="bg1"/>
                  </a:solidFill>
                </a:rPr>
                <a:t> </a:t>
              </a:r>
              <a:r>
                <a:rPr lang="de-DE" sz="6600" dirty="0" err="1">
                  <a:solidFill>
                    <a:schemeClr val="bg1"/>
                  </a:solidFill>
                </a:rPr>
                <a:t>topics</a:t>
              </a:r>
              <a:endParaRPr lang="de-DE" sz="6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" name="Bild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6629" y="540000"/>
            <a:ext cx="5230978" cy="3600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3C55FA9-9FE2-493F-AE45-332A2716DAAF}"/>
              </a:ext>
            </a:extLst>
          </p:cNvPr>
          <p:cNvSpPr txBox="1"/>
          <p:nvPr/>
        </p:nvSpPr>
        <p:spPr>
          <a:xfrm>
            <a:off x="914400" y="895622"/>
            <a:ext cx="5878286" cy="388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Project Logo </a:t>
            </a:r>
          </a:p>
          <a:p>
            <a:r>
              <a:rPr lang="en-US" dirty="0"/>
              <a:t>Size 10x15,7cm</a:t>
            </a:r>
            <a:endParaRPr lang="de-DE" dirty="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567DC19A-0C33-4903-949E-C47F4584F405}"/>
              </a:ext>
            </a:extLst>
          </p:cNvPr>
          <p:cNvSpPr txBox="1"/>
          <p:nvPr/>
        </p:nvSpPr>
        <p:spPr>
          <a:xfrm>
            <a:off x="15414410" y="32172964"/>
            <a:ext cx="5878286" cy="388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Interaction button 20x20cm</a:t>
            </a:r>
            <a:endParaRPr lang="de-DE" dirty="0"/>
          </a:p>
        </p:txBody>
      </p:sp>
      <p:sp>
        <p:nvSpPr>
          <p:cNvPr id="29" name="Abgerundetes Rechteck 18">
            <a:extLst>
              <a:ext uri="{FF2B5EF4-FFF2-40B4-BE49-F238E27FC236}">
                <a16:creationId xmlns:a16="http://schemas.microsoft.com/office/drawing/2014/main" id="{5EB2928B-8138-47C2-ACF9-D93AD1E55F16}"/>
              </a:ext>
            </a:extLst>
          </p:cNvPr>
          <p:cNvSpPr/>
          <p:nvPr/>
        </p:nvSpPr>
        <p:spPr>
          <a:xfrm>
            <a:off x="15317607" y="30824256"/>
            <a:ext cx="14400000" cy="10800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Position within the SFB</a:t>
            </a:r>
            <a:endParaRPr lang="de-DE" sz="6600" dirty="0">
              <a:solidFill>
                <a:schemeClr val="bg1"/>
              </a:solidFill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0EA6155-AF0A-8705-8F4D-FE231C118CC3}"/>
              </a:ext>
            </a:extLst>
          </p:cNvPr>
          <p:cNvGrpSpPr/>
          <p:nvPr/>
        </p:nvGrpSpPr>
        <p:grpSpPr>
          <a:xfrm>
            <a:off x="557607" y="40719856"/>
            <a:ext cx="29160000" cy="1440000"/>
            <a:chOff x="557607" y="40719856"/>
            <a:chExt cx="29160000" cy="1440000"/>
          </a:xfrm>
        </p:grpSpPr>
        <p:pic>
          <p:nvPicPr>
            <p:cNvPr id="16" name="Bild 6">
              <a:extLst>
                <a:ext uri="{FF2B5EF4-FFF2-40B4-BE49-F238E27FC236}">
                  <a16:creationId xmlns:a16="http://schemas.microsoft.com/office/drawing/2014/main" id="{AEA8C5FD-1597-18C6-A635-51691A5F4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9061" y="40719856"/>
              <a:ext cx="5532490" cy="14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Bild 8">
              <a:extLst>
                <a:ext uri="{FF2B5EF4-FFF2-40B4-BE49-F238E27FC236}">
                  <a16:creationId xmlns:a16="http://schemas.microsoft.com/office/drawing/2014/main" id="{C9858771-56B7-A7D9-902B-56E76EA9A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58044" y="40719856"/>
              <a:ext cx="4659563" cy="14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Bild 9">
              <a:extLst>
                <a:ext uri="{FF2B5EF4-FFF2-40B4-BE49-F238E27FC236}">
                  <a16:creationId xmlns:a16="http://schemas.microsoft.com/office/drawing/2014/main" id="{409414AB-B552-2A3B-5EBF-AEB3FE7EE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5416" y="40719856"/>
              <a:ext cx="3279933" cy="1440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" name="Gruppierung 25">
              <a:extLst>
                <a:ext uri="{FF2B5EF4-FFF2-40B4-BE49-F238E27FC236}">
                  <a16:creationId xmlns:a16="http://schemas.microsoft.com/office/drawing/2014/main" id="{BD46BABA-5824-F777-E4BA-E0335E6E1895}"/>
                </a:ext>
              </a:extLst>
            </p:cNvPr>
            <p:cNvGrpSpPr/>
            <p:nvPr/>
          </p:nvGrpSpPr>
          <p:grpSpPr>
            <a:xfrm>
              <a:off x="18779214" y="40719856"/>
              <a:ext cx="5614965" cy="1440000"/>
              <a:chOff x="14091948" y="40594268"/>
              <a:chExt cx="5614965" cy="1440000"/>
            </a:xfrm>
          </p:grpSpPr>
          <p:pic>
            <p:nvPicPr>
              <p:cNvPr id="32" name="Bild 26">
                <a:extLst>
                  <a:ext uri="{FF2B5EF4-FFF2-40B4-BE49-F238E27FC236}">
                    <a16:creationId xmlns:a16="http://schemas.microsoft.com/office/drawing/2014/main" id="{873EC8CE-9F17-A79F-089E-8E16F7E7A1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09801" y="40594268"/>
                <a:ext cx="1697112" cy="1440000"/>
              </a:xfrm>
              <a:prstGeom prst="rect">
                <a:avLst/>
              </a:prstGeom>
            </p:spPr>
          </p:pic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01C46AA0-663E-2C9F-410B-F7C675648A7B}"/>
                  </a:ext>
                </a:extLst>
              </p:cNvPr>
              <p:cNvSpPr txBox="1"/>
              <p:nvPr/>
            </p:nvSpPr>
            <p:spPr>
              <a:xfrm>
                <a:off x="14091948" y="40775659"/>
                <a:ext cx="4192173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3200" b="1" dirty="0">
                    <a:latin typeface="Arial" charset="0"/>
                    <a:ea typeface="Arial" charset="0"/>
                    <a:cs typeface="Arial" charset="0"/>
                  </a:rPr>
                  <a:t>Universitätsklinikum</a:t>
                </a:r>
              </a:p>
              <a:p>
                <a:r>
                  <a:rPr lang="de-DE" sz="3200" dirty="0">
                    <a:latin typeface="Arial" charset="0"/>
                    <a:ea typeface="Arial" charset="0"/>
                    <a:cs typeface="Arial" charset="0"/>
                  </a:rPr>
                  <a:t>Würzburg</a:t>
                </a:r>
              </a:p>
            </p:txBody>
          </p:sp>
        </p:grpSp>
        <p:pic>
          <p:nvPicPr>
            <p:cNvPr id="31" name="Grafik 30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7662FCEE-3088-39EE-99D2-4C345FDCB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grayscl/>
            </a:blip>
            <a:stretch>
              <a:fillRect/>
            </a:stretch>
          </p:blipFill>
          <p:spPr>
            <a:xfrm>
              <a:off x="557607" y="40719856"/>
              <a:ext cx="7417589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3257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779776" y="3584448"/>
            <a:ext cx="15248405" cy="894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Farben im RGB Farbraum</a:t>
            </a:r>
          </a:p>
          <a:p>
            <a:endParaRPr lang="de-DE" dirty="0"/>
          </a:p>
          <a:p>
            <a:r>
              <a:rPr lang="de-DE" dirty="0"/>
              <a:t>Orange:	R 226  	G 113 	B 37</a:t>
            </a:r>
          </a:p>
          <a:p>
            <a:r>
              <a:rPr lang="de-DE" dirty="0"/>
              <a:t>Blau:	R0	G 87	B 150</a:t>
            </a:r>
          </a:p>
          <a:p>
            <a:r>
              <a:rPr lang="de-DE" dirty="0"/>
              <a:t>Grün:	R112	G 173	B 69</a:t>
            </a:r>
          </a:p>
          <a:p>
            <a:endParaRPr lang="de-DE" dirty="0"/>
          </a:p>
          <a:p>
            <a:r>
              <a:rPr lang="de-DE" dirty="0"/>
              <a:t>Weinrot:	R 182	G 59	B56</a:t>
            </a:r>
          </a:p>
        </p:txBody>
      </p:sp>
    </p:spTree>
    <p:extLst>
      <p:ext uri="{BB962C8B-B14F-4D97-AF65-F5344CB8AC3E}">
        <p14:creationId xmlns:p14="http://schemas.microsoft.com/office/powerpoint/2010/main" val="493697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-Desig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2529</Words>
  <Application>Microsoft Office PowerPoint</Application>
  <PresentationFormat>Benutzerdefiniert</PresentationFormat>
  <Paragraphs>259</Paragraphs>
  <Slides>9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Jörg Teßmar</dc:creator>
  <cp:lastModifiedBy>Jennifer Ritzer</cp:lastModifiedBy>
  <cp:revision>59</cp:revision>
  <cp:lastPrinted>2017-07-24T20:10:53Z</cp:lastPrinted>
  <dcterms:created xsi:type="dcterms:W3CDTF">2017-07-22T20:54:15Z</dcterms:created>
  <dcterms:modified xsi:type="dcterms:W3CDTF">2022-11-03T12:10:00Z</dcterms:modified>
</cp:coreProperties>
</file>